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9" r:id="rId4"/>
    <p:sldId id="258" r:id="rId5"/>
    <p:sldId id="279" r:id="rId6"/>
    <p:sldId id="264" r:id="rId7"/>
    <p:sldId id="265" r:id="rId8"/>
    <p:sldId id="261" r:id="rId9"/>
    <p:sldId id="260"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80" r:id="rId23"/>
    <p:sldId id="278"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BC31B9-CF44-48CF-ABD5-A3D934DA9431}" v="168" dt="2020-01-31T07:26:47.6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85" d="100"/>
          <a:sy n="85" d="100"/>
        </p:scale>
        <p:origin x="367"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ikumar Seetharaman" userId="5298c5ce0d441083" providerId="Windows Live" clId="Web-{79BC31B9-CF44-48CF-ABD5-A3D934DA9431}"/>
    <pc:docChg chg="addSld modSld">
      <pc:chgData name="Jaikumar Seetharaman" userId="5298c5ce0d441083" providerId="Windows Live" clId="Web-{79BC31B9-CF44-48CF-ABD5-A3D934DA9431}" dt="2020-01-31T07:26:47.667" v="163" actId="1076"/>
      <pc:docMkLst>
        <pc:docMk/>
      </pc:docMkLst>
      <pc:sldChg chg="addSp delSp modSp addAnim modAnim">
        <pc:chgData name="Jaikumar Seetharaman" userId="5298c5ce0d441083" providerId="Windows Live" clId="Web-{79BC31B9-CF44-48CF-ABD5-A3D934DA9431}" dt="2020-01-31T07:26:47.667" v="163" actId="1076"/>
        <pc:sldMkLst>
          <pc:docMk/>
          <pc:sldMk cId="1627197603" sldId="256"/>
        </pc:sldMkLst>
        <pc:spChg chg="mod">
          <ac:chgData name="Jaikumar Seetharaman" userId="5298c5ce0d441083" providerId="Windows Live" clId="Web-{79BC31B9-CF44-48CF-ABD5-A3D934DA9431}" dt="2020-01-31T07:21:21.524" v="103" actId="20577"/>
          <ac:spMkLst>
            <pc:docMk/>
            <pc:sldMk cId="1627197603" sldId="256"/>
            <ac:spMk id="2" creationId="{00000000-0000-0000-0000-000000000000}"/>
          </ac:spMkLst>
        </pc:spChg>
        <pc:spChg chg="mod">
          <ac:chgData name="Jaikumar Seetharaman" userId="5298c5ce0d441083" providerId="Windows Live" clId="Web-{79BC31B9-CF44-48CF-ABD5-A3D934DA9431}" dt="2020-01-31T07:21:11.665" v="101" actId="20577"/>
          <ac:spMkLst>
            <pc:docMk/>
            <pc:sldMk cId="1627197603" sldId="256"/>
            <ac:spMk id="3" creationId="{00000000-0000-0000-0000-000000000000}"/>
          </ac:spMkLst>
        </pc:spChg>
        <pc:spChg chg="add del mod">
          <ac:chgData name="Jaikumar Seetharaman" userId="5298c5ce0d441083" providerId="Windows Live" clId="Web-{79BC31B9-CF44-48CF-ABD5-A3D934DA9431}" dt="2020-01-31T07:25:06.822" v="140"/>
          <ac:spMkLst>
            <pc:docMk/>
            <pc:sldMk cId="1627197603" sldId="256"/>
            <ac:spMk id="4" creationId="{52B7B227-E29F-42A4-8A98-AA1785E58732}"/>
          </ac:spMkLst>
        </pc:spChg>
        <pc:spChg chg="add del">
          <ac:chgData name="Jaikumar Seetharaman" userId="5298c5ce0d441083" providerId="Windows Live" clId="Web-{79BC31B9-CF44-48CF-ABD5-A3D934DA9431}" dt="2020-01-31T07:24:56.260" v="138"/>
          <ac:spMkLst>
            <pc:docMk/>
            <pc:sldMk cId="1627197603" sldId="256"/>
            <ac:spMk id="5" creationId="{D034A921-97A1-418D-A56D-60C403F18969}"/>
          </ac:spMkLst>
        </pc:spChg>
        <pc:spChg chg="add mod">
          <ac:chgData name="Jaikumar Seetharaman" userId="5298c5ce0d441083" providerId="Windows Live" clId="Web-{79BC31B9-CF44-48CF-ABD5-A3D934DA9431}" dt="2020-01-31T07:26:47.667" v="163" actId="1076"/>
          <ac:spMkLst>
            <pc:docMk/>
            <pc:sldMk cId="1627197603" sldId="256"/>
            <ac:spMk id="6" creationId="{20D1AAB4-173F-419D-8DAD-F1EDA87118DB}"/>
          </ac:spMkLst>
        </pc:spChg>
      </pc:sldChg>
      <pc:sldChg chg="new">
        <pc:chgData name="Jaikumar Seetharaman" userId="5298c5ce0d441083" providerId="Windows Live" clId="Web-{79BC31B9-CF44-48CF-ABD5-A3D934DA9431}" dt="2020-01-31T07:06:48.050" v="0"/>
        <pc:sldMkLst>
          <pc:docMk/>
          <pc:sldMk cId="14934668" sldId="257"/>
        </pc:sldMkLst>
      </pc:sldChg>
      <pc:sldChg chg="new">
        <pc:chgData name="Jaikumar Seetharaman" userId="5298c5ce0d441083" providerId="Windows Live" clId="Web-{79BC31B9-CF44-48CF-ABD5-A3D934DA9431}" dt="2020-01-31T07:07:23.222" v="1"/>
        <pc:sldMkLst>
          <pc:docMk/>
          <pc:sldMk cId="279808216" sldId="258"/>
        </pc:sldMkLst>
      </pc:sldChg>
      <pc:sldChg chg="new">
        <pc:chgData name="Jaikumar Seetharaman" userId="5298c5ce0d441083" providerId="Windows Live" clId="Web-{79BC31B9-CF44-48CF-ABD5-A3D934DA9431}" dt="2020-01-31T07:13:00.693" v="2"/>
        <pc:sldMkLst>
          <pc:docMk/>
          <pc:sldMk cId="3117698848" sldId="259"/>
        </pc:sldMkLst>
      </pc:sldChg>
      <pc:sldChg chg="new">
        <pc:chgData name="Jaikumar Seetharaman" userId="5298c5ce0d441083" providerId="Windows Live" clId="Web-{79BC31B9-CF44-48CF-ABD5-A3D934DA9431}" dt="2020-01-31T07:13:18.318" v="3"/>
        <pc:sldMkLst>
          <pc:docMk/>
          <pc:sldMk cId="45209102" sldId="260"/>
        </pc:sldMkLst>
      </pc:sldChg>
      <pc:sldChg chg="new">
        <pc:chgData name="Jaikumar Seetharaman" userId="5298c5ce0d441083" providerId="Windows Live" clId="Web-{79BC31B9-CF44-48CF-ABD5-A3D934DA9431}" dt="2020-01-31T07:13:23.208" v="4"/>
        <pc:sldMkLst>
          <pc:docMk/>
          <pc:sldMk cId="716030433" sldId="261"/>
        </pc:sldMkLst>
      </pc:sldChg>
      <pc:sldChg chg="new">
        <pc:chgData name="Jaikumar Seetharaman" userId="5298c5ce0d441083" providerId="Windows Live" clId="Web-{79BC31B9-CF44-48CF-ABD5-A3D934DA9431}" dt="2020-01-31T07:13:52.146" v="5"/>
        <pc:sldMkLst>
          <pc:docMk/>
          <pc:sldMk cId="3234854120" sldId="262"/>
        </pc:sldMkLst>
      </pc:sldChg>
      <pc:sldChg chg="new">
        <pc:chgData name="Jaikumar Seetharaman" userId="5298c5ce0d441083" providerId="Windows Live" clId="Web-{79BC31B9-CF44-48CF-ABD5-A3D934DA9431}" dt="2020-01-31T07:15:03.959" v="6"/>
        <pc:sldMkLst>
          <pc:docMk/>
          <pc:sldMk cId="2162687672" sldId="263"/>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1/31/2020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1/31/2020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1/31/2020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1/31/2020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1/31/2020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987924"/>
            <a:ext cx="9068586" cy="2590800"/>
          </a:xfrm>
        </p:spPr>
        <p:txBody>
          <a:bodyPr/>
          <a:lstStyle/>
          <a:p>
            <a:r>
              <a:rPr lang="en-US" sz="4800" b="1" dirty="0">
                <a:solidFill>
                  <a:schemeClr val="bg1">
                    <a:lumMod val="50000"/>
                  </a:schemeClr>
                </a:solidFill>
                <a:latin typeface="Palatino Linotype" panose="02040502050505030304" pitchFamily="18" charset="0"/>
              </a:rPr>
              <a:t>New  gst  </a:t>
            </a:r>
            <a:r>
              <a:rPr lang="en-US" sz="4800" b="1" dirty="0" smtClean="0">
                <a:solidFill>
                  <a:schemeClr val="bg1">
                    <a:lumMod val="50000"/>
                  </a:schemeClr>
                </a:solidFill>
                <a:latin typeface="Palatino Linotype" panose="02040502050505030304" pitchFamily="18" charset="0"/>
              </a:rPr>
              <a:t>returns</a:t>
            </a:r>
            <a:r>
              <a:rPr lang="en-US" sz="4800" b="1" dirty="0">
                <a:solidFill>
                  <a:schemeClr val="bg1">
                    <a:lumMod val="50000"/>
                  </a:schemeClr>
                </a:solidFill>
                <a:latin typeface="Palatino Linotype" panose="02040502050505030304" pitchFamily="18" charset="0"/>
              </a:rPr>
              <a:t/>
            </a:r>
            <a:br>
              <a:rPr lang="en-US" sz="4800" b="1" dirty="0">
                <a:solidFill>
                  <a:schemeClr val="bg1">
                    <a:lumMod val="50000"/>
                  </a:schemeClr>
                </a:solidFill>
                <a:latin typeface="Palatino Linotype" panose="02040502050505030304" pitchFamily="18" charset="0"/>
              </a:rPr>
            </a:br>
            <a:r>
              <a:rPr lang="en-US" sz="4800" b="1" dirty="0" smtClean="0">
                <a:solidFill>
                  <a:schemeClr val="bg1">
                    <a:lumMod val="50000"/>
                  </a:schemeClr>
                </a:solidFill>
                <a:latin typeface="Palatino Linotype" panose="02040502050505030304" pitchFamily="18" charset="0"/>
              </a:rPr>
              <a:t>&amp;</a:t>
            </a:r>
            <a:r>
              <a:rPr lang="en-US" sz="4800" b="1" dirty="0">
                <a:solidFill>
                  <a:schemeClr val="bg1">
                    <a:lumMod val="50000"/>
                  </a:schemeClr>
                </a:solidFill>
                <a:latin typeface="Palatino Linotype" panose="02040502050505030304" pitchFamily="18" charset="0"/>
              </a:rPr>
              <a:t/>
            </a:r>
            <a:br>
              <a:rPr lang="en-US" sz="4800" b="1" dirty="0">
                <a:solidFill>
                  <a:schemeClr val="bg1">
                    <a:lumMod val="50000"/>
                  </a:schemeClr>
                </a:solidFill>
                <a:latin typeface="Palatino Linotype" panose="02040502050505030304" pitchFamily="18" charset="0"/>
              </a:rPr>
            </a:br>
            <a:r>
              <a:rPr lang="en-US" sz="4800" b="1" dirty="0">
                <a:solidFill>
                  <a:schemeClr val="bg1">
                    <a:lumMod val="50000"/>
                  </a:schemeClr>
                </a:solidFill>
                <a:latin typeface="Palatino Linotype" panose="02040502050505030304" pitchFamily="18" charset="0"/>
              </a:rPr>
              <a:t>E - INVOICES</a:t>
            </a:r>
          </a:p>
        </p:txBody>
      </p:sp>
      <p:sp>
        <p:nvSpPr>
          <p:cNvPr id="3" name="Subtitle 2"/>
          <p:cNvSpPr>
            <a:spLocks noGrp="1"/>
          </p:cNvSpPr>
          <p:nvPr>
            <p:ph type="subTitle" idx="1"/>
          </p:nvPr>
        </p:nvSpPr>
        <p:spPr>
          <a:xfrm>
            <a:off x="1669676" y="4578724"/>
            <a:ext cx="9070848" cy="745696"/>
          </a:xfrm>
        </p:spPr>
        <p:txBody>
          <a:bodyPr vert="horz" lIns="91440" tIns="45720" rIns="91440" bIns="45720" rtlCol="0" anchor="t">
            <a:normAutofit fontScale="92500" lnSpcReduction="20000"/>
          </a:bodyPr>
          <a:lstStyle/>
          <a:p>
            <a:r>
              <a:rPr lang="en-US" sz="1100" b="1" dirty="0">
                <a:solidFill>
                  <a:srgbClr val="C00000"/>
                </a:solidFill>
                <a:latin typeface="Palatino Linotype" panose="02040502050505030304" pitchFamily="18" charset="0"/>
              </a:rPr>
              <a:t>presented by</a:t>
            </a:r>
          </a:p>
          <a:p>
            <a:endParaRPr lang="en-US" sz="2000" b="1" dirty="0" smtClean="0">
              <a:solidFill>
                <a:schemeClr val="bg1">
                  <a:lumMod val="50000"/>
                </a:schemeClr>
              </a:solidFill>
              <a:latin typeface="Garamond"/>
            </a:endParaRPr>
          </a:p>
          <a:p>
            <a:r>
              <a:rPr lang="en-US" sz="2600" b="1" dirty="0" smtClean="0">
                <a:solidFill>
                  <a:srgbClr val="C00000"/>
                </a:solidFill>
                <a:latin typeface="Palatino Linotype" panose="02040502050505030304" pitchFamily="18" charset="0"/>
              </a:rPr>
              <a:t>Swamy </a:t>
            </a:r>
            <a:r>
              <a:rPr lang="en-US" sz="2600" b="1" dirty="0">
                <a:solidFill>
                  <a:srgbClr val="C00000"/>
                </a:solidFill>
                <a:latin typeface="Palatino Linotype" panose="02040502050505030304" pitchFamily="18" charset="0"/>
              </a:rPr>
              <a:t>Associates</a:t>
            </a:r>
            <a:endParaRPr lang="en-US" sz="2600" dirty="0">
              <a:solidFill>
                <a:srgbClr val="C00000"/>
              </a:solidFill>
              <a:latin typeface="Palatino Linotype" panose="02040502050505030304" pitchFamily="18" charset="0"/>
            </a:endParaRPr>
          </a:p>
        </p:txBody>
      </p:sp>
      <p:sp>
        <p:nvSpPr>
          <p:cNvPr id="6" name="TextBox 5">
            <a:extLst>
              <a:ext uri="{FF2B5EF4-FFF2-40B4-BE49-F238E27FC236}">
                <a16:creationId xmlns=""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a:t>
            </a:r>
          </a:p>
        </p:txBody>
      </p:sp>
      <p:cxnSp>
        <p:nvCxnSpPr>
          <p:cNvPr id="5" name="Straight Arrow Connector 4"/>
          <p:cNvCxnSpPr/>
          <p:nvPr/>
        </p:nvCxnSpPr>
        <p:spPr>
          <a:xfrm>
            <a:off x="1954307" y="4401670"/>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271976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5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500"/>
                                        <p:tgtEl>
                                          <p:spTgt spid="2"/>
                                        </p:tgtEl>
                                      </p:cBhvr>
                                    </p:animEffect>
                                    <p:anim calcmode="lin" valueType="num">
                                      <p:cBhvr>
                                        <p:cTn id="14" dur="1500" fill="hold"/>
                                        <p:tgtEl>
                                          <p:spTgt spid="2"/>
                                        </p:tgtEl>
                                        <p:attrNameLst>
                                          <p:attrName>ppt_x</p:attrName>
                                        </p:attrNameLst>
                                      </p:cBhvr>
                                      <p:tavLst>
                                        <p:tav tm="0">
                                          <p:val>
                                            <p:strVal val="#ppt_x"/>
                                          </p:val>
                                        </p:tav>
                                        <p:tav tm="100000">
                                          <p:val>
                                            <p:strVal val="#ppt_x"/>
                                          </p:val>
                                        </p:tav>
                                      </p:tavLst>
                                    </p:anim>
                                    <p:anim calcmode="lin" valueType="num">
                                      <p:cBhvr>
                                        <p:cTn id="15" dur="15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2500"/>
                            </p:stCondLst>
                            <p:childTnLst>
                              <p:par>
                                <p:cTn id="17" presetID="2" presetClass="entr" presetSubtype="8" fill="hold" nodeType="after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3750"/>
                            </p:stCondLst>
                            <p:childTnLst>
                              <p:par>
                                <p:cTn id="22" presetID="53" presetClass="entr" presetSubtype="16"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125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12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1250"/>
                                        <p:tgtEl>
                                          <p:spTgt spid="3">
                                            <p:txEl>
                                              <p:pRg st="0" end="0"/>
                                            </p:txEl>
                                          </p:spTgt>
                                        </p:tgtEl>
                                      </p:cBhvr>
                                    </p:animEffect>
                                  </p:childTnLst>
                                </p:cTn>
                              </p:par>
                            </p:childTnLst>
                          </p:cTn>
                        </p:par>
                        <p:par>
                          <p:cTn id="27" fill="hold">
                            <p:stCondLst>
                              <p:cond delay="5000"/>
                            </p:stCondLst>
                            <p:childTnLst>
                              <p:par>
                                <p:cTn id="28" presetID="53" presetClass="entr" presetSubtype="16" fill="hold" grpId="0" nodeType="after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25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25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2"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7E66D7-D0A7-475C-BF2D-6E6D20B98E1B}"/>
              </a:ext>
            </a:extLst>
          </p:cNvPr>
          <p:cNvSpPr>
            <a:spLocks noGrp="1"/>
          </p:cNvSpPr>
          <p:nvPr>
            <p:ph type="title"/>
          </p:nvPr>
        </p:nvSpPr>
        <p:spPr/>
        <p:txBody>
          <a:bodyPr/>
          <a:lstStyle/>
          <a:p>
            <a:r>
              <a:rPr lang="en-GB" b="1" dirty="0" smtClean="0">
                <a:solidFill>
                  <a:srgbClr val="C00000"/>
                </a:solidFill>
                <a:latin typeface="Palatino Linotype" panose="02040502050505030304" pitchFamily="18" charset="0"/>
              </a:rPr>
              <a:t>MISCELLANEA…</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D2706EB3-BB41-4D96-BD78-CEB2056E2103}"/>
              </a:ext>
            </a:extLst>
          </p:cNvPr>
          <p:cNvSpPr>
            <a:spLocks noGrp="1"/>
          </p:cNvSpPr>
          <p:nvPr>
            <p:ph sz="half" idx="1"/>
          </p:nvPr>
        </p:nvSpPr>
        <p:spPr/>
        <p:txBody>
          <a:bodyPr>
            <a:normAutofit lnSpcReduction="10000"/>
          </a:bodyPr>
          <a:lstStyle/>
          <a:p>
            <a:r>
              <a:rPr lang="en-US" b="1" dirty="0" smtClean="0">
                <a:solidFill>
                  <a:schemeClr val="bg1">
                    <a:lumMod val="50000"/>
                  </a:schemeClr>
                </a:solidFill>
                <a:latin typeface="Palatino Linotype" panose="02040502050505030304" pitchFamily="18" charset="0"/>
              </a:rPr>
              <a:t>Default </a:t>
            </a:r>
            <a:r>
              <a:rPr lang="en-US" b="1" dirty="0">
                <a:solidFill>
                  <a:schemeClr val="bg1">
                    <a:lumMod val="50000"/>
                  </a:schemeClr>
                </a:solidFill>
                <a:latin typeface="Palatino Linotype" panose="02040502050505030304" pitchFamily="18" charset="0"/>
              </a:rPr>
              <a:t>periodicity would be monthly </a:t>
            </a:r>
          </a:p>
          <a:p>
            <a:r>
              <a:rPr lang="en-US" b="1" dirty="0">
                <a:solidFill>
                  <a:schemeClr val="bg1">
                    <a:lumMod val="50000"/>
                  </a:schemeClr>
                </a:solidFill>
                <a:latin typeface="Palatino Linotype" panose="02040502050505030304" pitchFamily="18" charset="0"/>
              </a:rPr>
              <a:t>Can be manually changed to quarterly by STP</a:t>
            </a:r>
          </a:p>
          <a:p>
            <a:r>
              <a:rPr lang="en-US" b="1" dirty="0">
                <a:solidFill>
                  <a:schemeClr val="bg1">
                    <a:lumMod val="50000"/>
                  </a:schemeClr>
                </a:solidFill>
                <a:latin typeface="Palatino Linotype" panose="02040502050505030304" pitchFamily="18" charset="0"/>
              </a:rPr>
              <a:t>Quarterly NORMAL / SAHAJ / SUGAM available for STP</a:t>
            </a:r>
          </a:p>
          <a:p>
            <a:pPr>
              <a:lnSpc>
                <a:spcPct val="110000"/>
              </a:lnSpc>
            </a:pPr>
            <a:r>
              <a:rPr lang="en-US" b="1" dirty="0">
                <a:solidFill>
                  <a:schemeClr val="bg1">
                    <a:lumMod val="50000"/>
                  </a:schemeClr>
                </a:solidFill>
                <a:latin typeface="Palatino Linotype" panose="02040502050505030304" pitchFamily="18" charset="0"/>
              </a:rPr>
              <a:t>Periodicity change within NORMAL would be allowed to STP only once in year, at the time of the filing of the first return</a:t>
            </a:r>
          </a:p>
          <a:p>
            <a:r>
              <a:rPr lang="en-US" b="1" dirty="0">
                <a:solidFill>
                  <a:schemeClr val="bg1">
                    <a:lumMod val="50000"/>
                  </a:schemeClr>
                </a:solidFill>
                <a:latin typeface="Palatino Linotype" panose="02040502050505030304" pitchFamily="18" charset="0"/>
              </a:rPr>
              <a:t>STP filing NORMAL can switch to SAHAJ / SUGAM only once in a FY but at the start of any quarter</a:t>
            </a:r>
          </a:p>
          <a:p>
            <a:endParaRPr lang="en-US" b="1" dirty="0">
              <a:solidFill>
                <a:schemeClr val="bg1">
                  <a:lumMod val="50000"/>
                </a:schemeClr>
              </a:solidFill>
              <a:latin typeface="Palatino Linotype" panose="02040502050505030304" pitchFamily="18" charset="0"/>
            </a:endParaRPr>
          </a:p>
          <a:p>
            <a:endParaRPr lang="en-GB" dirty="0"/>
          </a:p>
        </p:txBody>
      </p:sp>
      <p:sp>
        <p:nvSpPr>
          <p:cNvPr id="4" name="Content Placeholder 3">
            <a:extLst>
              <a:ext uri="{FF2B5EF4-FFF2-40B4-BE49-F238E27FC236}">
                <a16:creationId xmlns="" xmlns:a16="http://schemas.microsoft.com/office/drawing/2014/main" id="{D1FA5322-F3CD-4D13-8679-005D59FA8979}"/>
              </a:ext>
            </a:extLst>
          </p:cNvPr>
          <p:cNvSpPr>
            <a:spLocks noGrp="1"/>
          </p:cNvSpPr>
          <p:nvPr>
            <p:ph sz="half" idx="2"/>
          </p:nvPr>
        </p:nvSpPr>
        <p:spPr/>
        <p:txBody>
          <a:bodyPr>
            <a:normAutofit lnSpcReduction="10000"/>
          </a:bodyPr>
          <a:lstStyle/>
          <a:p>
            <a:pPr>
              <a:lnSpc>
                <a:spcPct val="110000"/>
              </a:lnSpc>
            </a:pPr>
            <a:r>
              <a:rPr lang="en-US" b="1" dirty="0">
                <a:solidFill>
                  <a:schemeClr val="bg1">
                    <a:lumMod val="50000"/>
                  </a:schemeClr>
                </a:solidFill>
                <a:latin typeface="Palatino Linotype" panose="02040502050505030304" pitchFamily="18" charset="0"/>
              </a:rPr>
              <a:t>STP filing SUGAM can switch to SAHAJ only once in a FY but at the start of any quarter</a:t>
            </a:r>
          </a:p>
          <a:p>
            <a:r>
              <a:rPr lang="en-US" b="1" dirty="0">
                <a:solidFill>
                  <a:schemeClr val="bg1">
                    <a:lumMod val="50000"/>
                  </a:schemeClr>
                </a:solidFill>
                <a:latin typeface="Palatino Linotype" panose="02040502050505030304" pitchFamily="18" charset="0"/>
              </a:rPr>
              <a:t>STP filing SAHAJ can switch to SUGAM or NORMAL any number of times in a FY but at the start of any quarter</a:t>
            </a:r>
          </a:p>
          <a:p>
            <a:r>
              <a:rPr lang="en-US" b="1" dirty="0">
                <a:solidFill>
                  <a:schemeClr val="bg1">
                    <a:lumMod val="50000"/>
                  </a:schemeClr>
                </a:solidFill>
                <a:latin typeface="Palatino Linotype" panose="02040502050505030304" pitchFamily="18" charset="0"/>
              </a:rPr>
              <a:t>STP filing SUGAM can switch to NORMAL any number of times ins FY but at the start of a quarter</a:t>
            </a:r>
          </a:p>
          <a:p>
            <a:r>
              <a:rPr lang="en-US" b="1" dirty="0">
                <a:solidFill>
                  <a:schemeClr val="bg1">
                    <a:lumMod val="50000"/>
                  </a:schemeClr>
                </a:solidFill>
                <a:latin typeface="Palatino Linotype" panose="02040502050505030304" pitchFamily="18" charset="0"/>
              </a:rPr>
              <a:t>For new registered persons the previous FY turnover would be deemed as Zero</a:t>
            </a:r>
          </a:p>
          <a:p>
            <a:endParaRPr lang="en-US" b="1" dirty="0">
              <a:solidFill>
                <a:schemeClr val="bg1">
                  <a:lumMod val="50000"/>
                </a:schemeClr>
              </a:solidFill>
              <a:latin typeface="Palatino Linotype" panose="02040502050505030304" pitchFamily="18" charset="0"/>
            </a:endParaRPr>
          </a:p>
        </p:txBody>
      </p:sp>
      <p:sp>
        <p:nvSpPr>
          <p:cNvPr id="5" name="TextBox 4">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10</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3216980542"/>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50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750"/>
                            </p:stCondLst>
                            <p:childTnLst>
                              <p:par>
                                <p:cTn id="22" presetID="2" presetClass="entr" presetSubtype="12" fill="hold" grpId="0" nodeType="after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6" fill="hold">
                            <p:stCondLst>
                              <p:cond delay="4000"/>
                            </p:stCondLst>
                            <p:childTnLst>
                              <p:par>
                                <p:cTn id="27" presetID="2" presetClass="entr" presetSubtype="12" fill="hold" grpId="0" nodeType="afterEffect">
                                  <p:stCondLst>
                                    <p:cond delay="50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1" fill="hold">
                            <p:stCondLst>
                              <p:cond delay="5250"/>
                            </p:stCondLst>
                            <p:childTnLst>
                              <p:par>
                                <p:cTn id="32" presetID="2" presetClass="entr" presetSubtype="12" fill="hold" grpId="0" nodeType="afterEffect">
                                  <p:stCondLst>
                                    <p:cond delay="50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5"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6" fill="hold">
                            <p:stCondLst>
                              <p:cond delay="6500"/>
                            </p:stCondLst>
                            <p:childTnLst>
                              <p:par>
                                <p:cTn id="37" presetID="2" presetClass="entr" presetSubtype="12" fill="hold" grpId="0" nodeType="afterEffect">
                                  <p:stCondLst>
                                    <p:cond delay="50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40" dur="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41" fill="hold">
                            <p:stCondLst>
                              <p:cond delay="7750"/>
                            </p:stCondLst>
                            <p:childTnLst>
                              <p:par>
                                <p:cTn id="42" presetID="2" presetClass="entr" presetSubtype="6" fill="hold" nodeType="afterEffect">
                                  <p:stCondLst>
                                    <p:cond delay="500"/>
                                  </p:stCondLst>
                                  <p:childTnLst>
                                    <p:set>
                                      <p:cBhvr>
                                        <p:cTn id="43" dur="1" fill="hold">
                                          <p:stCondLst>
                                            <p:cond delay="0"/>
                                          </p:stCondLst>
                                        </p:cTn>
                                        <p:tgtEl>
                                          <p:spTgt spid="4">
                                            <p:txEl>
                                              <p:pRg st="0" end="0"/>
                                            </p:txEl>
                                          </p:spTgt>
                                        </p:tgtEl>
                                        <p:attrNameLst>
                                          <p:attrName>style.visibility</p:attrName>
                                        </p:attrNameLst>
                                      </p:cBhvr>
                                      <p:to>
                                        <p:strVal val="visible"/>
                                      </p:to>
                                    </p:set>
                                    <p:anim calcmode="lin" valueType="num">
                                      <p:cBhvr additive="base">
                                        <p:cTn id="44"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45" dur="75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46" fill="hold">
                            <p:stCondLst>
                              <p:cond delay="9000"/>
                            </p:stCondLst>
                            <p:childTnLst>
                              <p:par>
                                <p:cTn id="47" presetID="2" presetClass="entr" presetSubtype="6" fill="hold" nodeType="afterEffect">
                                  <p:stCondLst>
                                    <p:cond delay="500"/>
                                  </p:stCondLst>
                                  <p:childTnLst>
                                    <p:set>
                                      <p:cBhvr>
                                        <p:cTn id="48" dur="1" fill="hold">
                                          <p:stCondLst>
                                            <p:cond delay="0"/>
                                          </p:stCondLst>
                                        </p:cTn>
                                        <p:tgtEl>
                                          <p:spTgt spid="4">
                                            <p:txEl>
                                              <p:pRg st="1" end="1"/>
                                            </p:txEl>
                                          </p:spTgt>
                                        </p:tgtEl>
                                        <p:attrNameLst>
                                          <p:attrName>style.visibility</p:attrName>
                                        </p:attrNameLst>
                                      </p:cBhvr>
                                      <p:to>
                                        <p:strVal val="visible"/>
                                      </p:to>
                                    </p:set>
                                    <p:anim calcmode="lin" valueType="num">
                                      <p:cBhvr additive="base">
                                        <p:cTn id="49" dur="75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50" dur="75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51" fill="hold">
                            <p:stCondLst>
                              <p:cond delay="10250"/>
                            </p:stCondLst>
                            <p:childTnLst>
                              <p:par>
                                <p:cTn id="52" presetID="2" presetClass="entr" presetSubtype="6" fill="hold" nodeType="afterEffect">
                                  <p:stCondLst>
                                    <p:cond delay="500"/>
                                  </p:stCondLst>
                                  <p:childTnLst>
                                    <p:set>
                                      <p:cBhvr>
                                        <p:cTn id="53" dur="1" fill="hold">
                                          <p:stCondLst>
                                            <p:cond delay="0"/>
                                          </p:stCondLst>
                                        </p:cTn>
                                        <p:tgtEl>
                                          <p:spTgt spid="4">
                                            <p:txEl>
                                              <p:pRg st="2" end="2"/>
                                            </p:txEl>
                                          </p:spTgt>
                                        </p:tgtEl>
                                        <p:attrNameLst>
                                          <p:attrName>style.visibility</p:attrName>
                                        </p:attrNameLst>
                                      </p:cBhvr>
                                      <p:to>
                                        <p:strVal val="visible"/>
                                      </p:to>
                                    </p:set>
                                    <p:anim calcmode="lin" valueType="num">
                                      <p:cBhvr additive="base">
                                        <p:cTn id="54"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55"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56" fill="hold">
                            <p:stCondLst>
                              <p:cond delay="11500"/>
                            </p:stCondLst>
                            <p:childTnLst>
                              <p:par>
                                <p:cTn id="57" presetID="2" presetClass="entr" presetSubtype="6" fill="hold" nodeType="afterEffect">
                                  <p:stCondLst>
                                    <p:cond delay="500"/>
                                  </p:stCondLst>
                                  <p:childTnLst>
                                    <p:set>
                                      <p:cBhvr>
                                        <p:cTn id="58" dur="1" fill="hold">
                                          <p:stCondLst>
                                            <p:cond delay="0"/>
                                          </p:stCondLst>
                                        </p:cTn>
                                        <p:tgtEl>
                                          <p:spTgt spid="4">
                                            <p:txEl>
                                              <p:pRg st="3" end="3"/>
                                            </p:txEl>
                                          </p:spTgt>
                                        </p:tgtEl>
                                        <p:attrNameLst>
                                          <p:attrName>style.visibility</p:attrName>
                                        </p:attrNameLst>
                                      </p:cBhvr>
                                      <p:to>
                                        <p:strVal val="visible"/>
                                      </p:to>
                                    </p:set>
                                    <p:anim calcmode="lin" valueType="num">
                                      <p:cBhvr additive="base">
                                        <p:cTn id="59"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60"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61" fill="hold">
                            <p:stCondLst>
                              <p:cond delay="12750"/>
                            </p:stCondLst>
                            <p:childTnLst>
                              <p:par>
                                <p:cTn id="62" presetID="53" presetClass="entr" presetSubtype="16" fill="hold" nodeType="afterEffect">
                                  <p:stCondLst>
                                    <p:cond delay="0"/>
                                  </p:stCondLst>
                                  <p:childTnLst>
                                    <p:set>
                                      <p:cBhvr>
                                        <p:cTn id="63" dur="1" fill="hold">
                                          <p:stCondLst>
                                            <p:cond delay="0"/>
                                          </p:stCondLst>
                                        </p:cTn>
                                        <p:tgtEl>
                                          <p:spTgt spid="5">
                                            <p:txEl>
                                              <p:pRg st="0" end="0"/>
                                            </p:txEl>
                                          </p:spTgt>
                                        </p:tgtEl>
                                        <p:attrNameLst>
                                          <p:attrName>style.visibility</p:attrName>
                                        </p:attrNameLst>
                                      </p:cBhvr>
                                      <p:to>
                                        <p:strVal val="visible"/>
                                      </p:to>
                                    </p:set>
                                    <p:anim calcmode="lin" valueType="num">
                                      <p:cBhvr>
                                        <p:cTn id="6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6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66"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7E66D7-D0A7-475C-BF2D-6E6D20B98E1B}"/>
              </a:ext>
            </a:extLst>
          </p:cNvPr>
          <p:cNvSpPr>
            <a:spLocks noGrp="1"/>
          </p:cNvSpPr>
          <p:nvPr>
            <p:ph type="title"/>
          </p:nvPr>
        </p:nvSpPr>
        <p:spPr/>
        <p:txBody>
          <a:bodyPr/>
          <a:lstStyle/>
          <a:p>
            <a:r>
              <a:rPr lang="en-GB" b="1" dirty="0" smtClean="0">
                <a:solidFill>
                  <a:srgbClr val="C00000"/>
                </a:solidFill>
                <a:latin typeface="Palatino Linotype" panose="02040502050505030304" pitchFamily="18" charset="0"/>
              </a:rPr>
              <a:t>ADVANTAGES…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D2706EB3-BB41-4D96-BD78-CEB2056E2103}"/>
              </a:ext>
            </a:extLst>
          </p:cNvPr>
          <p:cNvSpPr>
            <a:spLocks noGrp="1"/>
          </p:cNvSpPr>
          <p:nvPr>
            <p:ph sz="half" idx="1"/>
          </p:nvPr>
        </p:nvSpPr>
        <p:spPr>
          <a:xfrm>
            <a:off x="1066800" y="2636520"/>
            <a:ext cx="4754880" cy="2621280"/>
          </a:xfrm>
        </p:spPr>
        <p:txBody>
          <a:bodyPr>
            <a:normAutofit lnSpcReduction="10000"/>
          </a:bodyPr>
          <a:lstStyle/>
          <a:p>
            <a:r>
              <a:rPr lang="en-US" b="1" dirty="0" smtClean="0">
                <a:solidFill>
                  <a:schemeClr val="bg1">
                    <a:lumMod val="50000"/>
                  </a:schemeClr>
                </a:solidFill>
                <a:latin typeface="Palatino Linotype" panose="02040502050505030304" pitchFamily="18" charset="0"/>
              </a:rPr>
              <a:t>24*7 </a:t>
            </a:r>
            <a:r>
              <a:rPr lang="en-US" b="1" dirty="0">
                <a:solidFill>
                  <a:schemeClr val="bg1">
                    <a:lumMod val="50000"/>
                  </a:schemeClr>
                </a:solidFill>
                <a:latin typeface="Palatino Linotype" panose="02040502050505030304" pitchFamily="18" charset="0"/>
              </a:rPr>
              <a:t>uploading of invoices</a:t>
            </a:r>
          </a:p>
          <a:p>
            <a:pPr>
              <a:lnSpc>
                <a:spcPct val="110000"/>
              </a:lnSpc>
            </a:pPr>
            <a:r>
              <a:rPr lang="en-US" b="1" dirty="0">
                <a:solidFill>
                  <a:schemeClr val="bg1">
                    <a:lumMod val="50000"/>
                  </a:schemeClr>
                </a:solidFill>
                <a:latin typeface="Palatino Linotype" panose="02040502050505030304" pitchFamily="18" charset="0"/>
              </a:rPr>
              <a:t>Recipient can accept/reject invoices on real-time basis</a:t>
            </a:r>
          </a:p>
          <a:p>
            <a:r>
              <a:rPr lang="en-US" b="1" dirty="0">
                <a:solidFill>
                  <a:schemeClr val="bg1">
                    <a:lumMod val="50000"/>
                  </a:schemeClr>
                </a:solidFill>
                <a:latin typeface="Palatino Linotype" panose="02040502050505030304" pitchFamily="18" charset="0"/>
              </a:rPr>
              <a:t>NIL return can be filed in SMS</a:t>
            </a:r>
          </a:p>
          <a:p>
            <a:r>
              <a:rPr lang="en-US" b="1" dirty="0">
                <a:solidFill>
                  <a:schemeClr val="bg1">
                    <a:lumMod val="50000"/>
                  </a:schemeClr>
                </a:solidFill>
                <a:latin typeface="Palatino Linotype" panose="02040502050505030304" pitchFamily="18" charset="0"/>
              </a:rPr>
              <a:t>Recipient can view supplier’s return filing status</a:t>
            </a:r>
          </a:p>
          <a:p>
            <a:r>
              <a:rPr lang="en-US" b="1" dirty="0">
                <a:solidFill>
                  <a:schemeClr val="bg1">
                    <a:lumMod val="50000"/>
                  </a:schemeClr>
                </a:solidFill>
                <a:latin typeface="Palatino Linotype" panose="02040502050505030304" pitchFamily="18" charset="0"/>
              </a:rPr>
              <a:t>80% of the data will be </a:t>
            </a:r>
            <a:r>
              <a:rPr lang="en-US" b="1" dirty="0" smtClean="0">
                <a:solidFill>
                  <a:schemeClr val="bg1">
                    <a:lumMod val="50000"/>
                  </a:schemeClr>
                </a:solidFill>
                <a:latin typeface="Palatino Linotype" panose="02040502050505030304" pitchFamily="18" charset="0"/>
              </a:rPr>
              <a:t>auto-populated</a:t>
            </a:r>
            <a:endParaRPr lang="en-US" b="1" dirty="0">
              <a:solidFill>
                <a:schemeClr val="bg1">
                  <a:lumMod val="50000"/>
                </a:schemeClr>
              </a:solidFill>
              <a:latin typeface="Palatino Linotype" panose="02040502050505030304" pitchFamily="18" charset="0"/>
            </a:endParaRPr>
          </a:p>
          <a:p>
            <a:endParaRPr lang="en-GB" dirty="0"/>
          </a:p>
        </p:txBody>
      </p:sp>
      <p:sp>
        <p:nvSpPr>
          <p:cNvPr id="4" name="Content Placeholder 3">
            <a:extLst>
              <a:ext uri="{FF2B5EF4-FFF2-40B4-BE49-F238E27FC236}">
                <a16:creationId xmlns="" xmlns:a16="http://schemas.microsoft.com/office/drawing/2014/main" id="{D1FA5322-F3CD-4D13-8679-005D59FA8979}"/>
              </a:ext>
            </a:extLst>
          </p:cNvPr>
          <p:cNvSpPr>
            <a:spLocks noGrp="1"/>
          </p:cNvSpPr>
          <p:nvPr>
            <p:ph sz="half" idx="2"/>
          </p:nvPr>
        </p:nvSpPr>
        <p:spPr>
          <a:xfrm>
            <a:off x="6321014" y="2636520"/>
            <a:ext cx="4754880" cy="2621280"/>
          </a:xfrm>
        </p:spPr>
        <p:txBody>
          <a:bodyPr>
            <a:normAutofit lnSpcReduction="10000"/>
          </a:bodyPr>
          <a:lstStyle/>
          <a:p>
            <a:pPr>
              <a:lnSpc>
                <a:spcPct val="110000"/>
              </a:lnSpc>
            </a:pPr>
            <a:r>
              <a:rPr lang="en-US" b="1" dirty="0">
                <a:solidFill>
                  <a:schemeClr val="bg1">
                    <a:lumMod val="50000"/>
                  </a:schemeClr>
                </a:solidFill>
                <a:latin typeface="Palatino Linotype" panose="02040502050505030304" pitchFamily="18" charset="0"/>
              </a:rPr>
              <a:t>Amendment to invoices / returns introduced</a:t>
            </a:r>
          </a:p>
          <a:p>
            <a:r>
              <a:rPr lang="en-US" b="1" dirty="0" smtClean="0">
                <a:solidFill>
                  <a:schemeClr val="bg1">
                    <a:lumMod val="50000"/>
                  </a:schemeClr>
                </a:solidFill>
                <a:latin typeface="Palatino Linotype" panose="02040502050505030304" pitchFamily="18" charset="0"/>
              </a:rPr>
              <a:t>Differential </a:t>
            </a:r>
            <a:r>
              <a:rPr lang="en-US" b="1" dirty="0">
                <a:solidFill>
                  <a:schemeClr val="bg1">
                    <a:lumMod val="50000"/>
                  </a:schemeClr>
                </a:solidFill>
                <a:latin typeface="Palatino Linotype" panose="02040502050505030304" pitchFamily="18" charset="0"/>
              </a:rPr>
              <a:t>payments can be done by amendment return RET - 01A saving interest liability</a:t>
            </a:r>
          </a:p>
          <a:p>
            <a:r>
              <a:rPr lang="en-US" b="1" dirty="0">
                <a:solidFill>
                  <a:schemeClr val="bg1">
                    <a:lumMod val="50000"/>
                  </a:schemeClr>
                </a:solidFill>
                <a:latin typeface="Palatino Linotype" panose="02040502050505030304" pitchFamily="18" charset="0"/>
              </a:rPr>
              <a:t>Offline IT tool for filtering / downloading the invoices</a:t>
            </a:r>
          </a:p>
          <a:p>
            <a:r>
              <a:rPr lang="en-US" b="1" dirty="0">
                <a:solidFill>
                  <a:schemeClr val="bg1">
                    <a:lumMod val="50000"/>
                  </a:schemeClr>
                </a:solidFill>
                <a:latin typeface="Palatino Linotype" panose="02040502050505030304" pitchFamily="18" charset="0"/>
              </a:rPr>
              <a:t>Consolidated credit/debit notes</a:t>
            </a:r>
          </a:p>
          <a:p>
            <a:endParaRPr lang="en-US" b="1" dirty="0">
              <a:solidFill>
                <a:schemeClr val="bg1">
                  <a:lumMod val="50000"/>
                </a:schemeClr>
              </a:solidFill>
              <a:latin typeface="Palatino Linotype" panose="02040502050505030304" pitchFamily="18" charset="0"/>
            </a:endParaRPr>
          </a:p>
        </p:txBody>
      </p:sp>
      <p:sp>
        <p:nvSpPr>
          <p:cNvPr id="5" name="TextBox 4">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11</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3815686250"/>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50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750"/>
                            </p:stCondLst>
                            <p:childTnLst>
                              <p:par>
                                <p:cTn id="22" presetID="2" presetClass="entr" presetSubtype="12" fill="hold" grpId="0" nodeType="after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6" fill="hold">
                            <p:stCondLst>
                              <p:cond delay="4000"/>
                            </p:stCondLst>
                            <p:childTnLst>
                              <p:par>
                                <p:cTn id="27" presetID="2" presetClass="entr" presetSubtype="12" fill="hold" grpId="0" nodeType="afterEffect">
                                  <p:stCondLst>
                                    <p:cond delay="50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1" fill="hold">
                            <p:stCondLst>
                              <p:cond delay="5250"/>
                            </p:stCondLst>
                            <p:childTnLst>
                              <p:par>
                                <p:cTn id="32" presetID="2" presetClass="entr" presetSubtype="12" fill="hold" grpId="0" nodeType="afterEffect">
                                  <p:stCondLst>
                                    <p:cond delay="50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5"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6" fill="hold">
                            <p:stCondLst>
                              <p:cond delay="6500"/>
                            </p:stCondLst>
                            <p:childTnLst>
                              <p:par>
                                <p:cTn id="37" presetID="2" presetClass="entr" presetSubtype="12" fill="hold" grpId="0" nodeType="afterEffect">
                                  <p:stCondLst>
                                    <p:cond delay="50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40" dur="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41" fill="hold">
                            <p:stCondLst>
                              <p:cond delay="7750"/>
                            </p:stCondLst>
                            <p:childTnLst>
                              <p:par>
                                <p:cTn id="42" presetID="2" presetClass="entr" presetSubtype="6" fill="hold" nodeType="afterEffect">
                                  <p:stCondLst>
                                    <p:cond delay="500"/>
                                  </p:stCondLst>
                                  <p:childTnLst>
                                    <p:set>
                                      <p:cBhvr>
                                        <p:cTn id="43" dur="1" fill="hold">
                                          <p:stCondLst>
                                            <p:cond delay="0"/>
                                          </p:stCondLst>
                                        </p:cTn>
                                        <p:tgtEl>
                                          <p:spTgt spid="4">
                                            <p:txEl>
                                              <p:pRg st="0" end="0"/>
                                            </p:txEl>
                                          </p:spTgt>
                                        </p:tgtEl>
                                        <p:attrNameLst>
                                          <p:attrName>style.visibility</p:attrName>
                                        </p:attrNameLst>
                                      </p:cBhvr>
                                      <p:to>
                                        <p:strVal val="visible"/>
                                      </p:to>
                                    </p:set>
                                    <p:anim calcmode="lin" valueType="num">
                                      <p:cBhvr additive="base">
                                        <p:cTn id="44"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45" dur="75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46" fill="hold">
                            <p:stCondLst>
                              <p:cond delay="9000"/>
                            </p:stCondLst>
                            <p:childTnLst>
                              <p:par>
                                <p:cTn id="47" presetID="2" presetClass="entr" presetSubtype="6" fill="hold" nodeType="afterEffect">
                                  <p:stCondLst>
                                    <p:cond delay="500"/>
                                  </p:stCondLst>
                                  <p:childTnLst>
                                    <p:set>
                                      <p:cBhvr>
                                        <p:cTn id="48" dur="1" fill="hold">
                                          <p:stCondLst>
                                            <p:cond delay="0"/>
                                          </p:stCondLst>
                                        </p:cTn>
                                        <p:tgtEl>
                                          <p:spTgt spid="4">
                                            <p:txEl>
                                              <p:pRg st="1" end="1"/>
                                            </p:txEl>
                                          </p:spTgt>
                                        </p:tgtEl>
                                        <p:attrNameLst>
                                          <p:attrName>style.visibility</p:attrName>
                                        </p:attrNameLst>
                                      </p:cBhvr>
                                      <p:to>
                                        <p:strVal val="visible"/>
                                      </p:to>
                                    </p:set>
                                    <p:anim calcmode="lin" valueType="num">
                                      <p:cBhvr additive="base">
                                        <p:cTn id="49" dur="75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50" dur="75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51" fill="hold">
                            <p:stCondLst>
                              <p:cond delay="10250"/>
                            </p:stCondLst>
                            <p:childTnLst>
                              <p:par>
                                <p:cTn id="52" presetID="2" presetClass="entr" presetSubtype="6" fill="hold" nodeType="afterEffect">
                                  <p:stCondLst>
                                    <p:cond delay="500"/>
                                  </p:stCondLst>
                                  <p:childTnLst>
                                    <p:set>
                                      <p:cBhvr>
                                        <p:cTn id="53" dur="1" fill="hold">
                                          <p:stCondLst>
                                            <p:cond delay="0"/>
                                          </p:stCondLst>
                                        </p:cTn>
                                        <p:tgtEl>
                                          <p:spTgt spid="4">
                                            <p:txEl>
                                              <p:pRg st="2" end="2"/>
                                            </p:txEl>
                                          </p:spTgt>
                                        </p:tgtEl>
                                        <p:attrNameLst>
                                          <p:attrName>style.visibility</p:attrName>
                                        </p:attrNameLst>
                                      </p:cBhvr>
                                      <p:to>
                                        <p:strVal val="visible"/>
                                      </p:to>
                                    </p:set>
                                    <p:anim calcmode="lin" valueType="num">
                                      <p:cBhvr additive="base">
                                        <p:cTn id="54"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55"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56" fill="hold">
                            <p:stCondLst>
                              <p:cond delay="11500"/>
                            </p:stCondLst>
                            <p:childTnLst>
                              <p:par>
                                <p:cTn id="57" presetID="2" presetClass="entr" presetSubtype="6" fill="hold" nodeType="afterEffect">
                                  <p:stCondLst>
                                    <p:cond delay="500"/>
                                  </p:stCondLst>
                                  <p:childTnLst>
                                    <p:set>
                                      <p:cBhvr>
                                        <p:cTn id="58" dur="1" fill="hold">
                                          <p:stCondLst>
                                            <p:cond delay="0"/>
                                          </p:stCondLst>
                                        </p:cTn>
                                        <p:tgtEl>
                                          <p:spTgt spid="4">
                                            <p:txEl>
                                              <p:pRg st="3" end="3"/>
                                            </p:txEl>
                                          </p:spTgt>
                                        </p:tgtEl>
                                        <p:attrNameLst>
                                          <p:attrName>style.visibility</p:attrName>
                                        </p:attrNameLst>
                                      </p:cBhvr>
                                      <p:to>
                                        <p:strVal val="visible"/>
                                      </p:to>
                                    </p:set>
                                    <p:anim calcmode="lin" valueType="num">
                                      <p:cBhvr additive="base">
                                        <p:cTn id="59"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60"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61" fill="hold">
                            <p:stCondLst>
                              <p:cond delay="12750"/>
                            </p:stCondLst>
                            <p:childTnLst>
                              <p:par>
                                <p:cTn id="62" presetID="53" presetClass="entr" presetSubtype="16" fill="hold" nodeType="afterEffect">
                                  <p:stCondLst>
                                    <p:cond delay="0"/>
                                  </p:stCondLst>
                                  <p:childTnLst>
                                    <p:set>
                                      <p:cBhvr>
                                        <p:cTn id="63" dur="1" fill="hold">
                                          <p:stCondLst>
                                            <p:cond delay="0"/>
                                          </p:stCondLst>
                                        </p:cTn>
                                        <p:tgtEl>
                                          <p:spTgt spid="5">
                                            <p:txEl>
                                              <p:pRg st="0" end="0"/>
                                            </p:txEl>
                                          </p:spTgt>
                                        </p:tgtEl>
                                        <p:attrNameLst>
                                          <p:attrName>style.visibility</p:attrName>
                                        </p:attrNameLst>
                                      </p:cBhvr>
                                      <p:to>
                                        <p:strVal val="visible"/>
                                      </p:to>
                                    </p:set>
                                    <p:anim calcmode="lin" valueType="num">
                                      <p:cBhvr>
                                        <p:cTn id="6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6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66"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a:xfrm>
            <a:off x="1066800" y="696382"/>
            <a:ext cx="10058400" cy="1371600"/>
          </a:xfrm>
        </p:spPr>
        <p:txBody>
          <a:bodyPr/>
          <a:lstStyle/>
          <a:p>
            <a:r>
              <a:rPr lang="en-IN" b="1" dirty="0" smtClean="0">
                <a:solidFill>
                  <a:srgbClr val="C00000"/>
                </a:solidFill>
                <a:latin typeface="Palatino Linotype" panose="02040502050505030304" pitchFamily="18" charset="0"/>
              </a:rPr>
              <a:t>GST - ANX - 1</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a:xfrm>
            <a:off x="1066799" y="1160930"/>
            <a:ext cx="10058400" cy="4688540"/>
          </a:xfrm>
        </p:spPr>
        <p:txBody>
          <a:bodyPr>
            <a:normAutofit/>
          </a:bodyPr>
          <a:lstStyle/>
          <a:p>
            <a:pPr marL="718038" indent="-718038">
              <a:buSzPct val="125000"/>
              <a:buChar char="•"/>
              <a:defRPr sz="4200" b="1">
                <a:latin typeface="Palatino Linotype"/>
                <a:ea typeface="Palatino Linotype"/>
                <a:cs typeface="Palatino Linotype"/>
                <a:sym typeface="Palatino Linotype"/>
              </a:defRPr>
            </a:pPr>
            <a:endParaRPr lang="en-US" sz="2400" dirty="0" smtClean="0"/>
          </a:p>
          <a:p>
            <a:pPr marL="718038" indent="-718038">
              <a:buSzPct val="125000"/>
              <a:buChar char="•"/>
              <a:defRPr sz="4200" b="1">
                <a:latin typeface="Palatino Linotype"/>
                <a:ea typeface="Palatino Linotype"/>
                <a:cs typeface="Palatino Linotype"/>
                <a:sym typeface="Palatino Linotype"/>
              </a:defRPr>
            </a:pPr>
            <a:endParaRPr lang="en-US" sz="2400" dirty="0" smtClean="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Annexure for outward </a:t>
            </a:r>
            <a:r>
              <a:rPr lang="en-US" sz="2400" dirty="0">
                <a:solidFill>
                  <a:schemeClr val="bg1">
                    <a:lumMod val="50000"/>
                  </a:schemeClr>
                </a:solidFill>
              </a:rPr>
              <a:t>supplies, Imports &amp; RCM inward supplies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Mandatory for all tax-payers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Can be edited / amended through ANX-1A</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Editing only </a:t>
            </a:r>
            <a:r>
              <a:rPr lang="en-US" sz="2400" dirty="0" err="1">
                <a:solidFill>
                  <a:schemeClr val="bg1">
                    <a:lumMod val="50000"/>
                  </a:schemeClr>
                </a:solidFill>
              </a:rPr>
              <a:t>upto</a:t>
            </a:r>
            <a:r>
              <a:rPr lang="en-US" sz="2400" dirty="0">
                <a:solidFill>
                  <a:schemeClr val="bg1">
                    <a:lumMod val="50000"/>
                  </a:schemeClr>
                </a:solidFill>
              </a:rPr>
              <a:t> 10th of the following tax period</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Edit / amendment permitted only if Recipient has not accepted the receipt or has reset / unlocked the transaction</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Only supplier can edit / amend</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Only recipient can reset / unlock</a:t>
            </a:r>
          </a:p>
          <a:p>
            <a:pPr marL="718038" indent="-718038">
              <a:buSzPct val="125000"/>
              <a:buChar char="•"/>
              <a:defRPr sz="4200" b="1">
                <a:latin typeface="Palatino Linotype"/>
                <a:ea typeface="Palatino Linotype"/>
                <a:cs typeface="Palatino Linotype"/>
                <a:sym typeface="Palatino Linotype"/>
              </a:defRPr>
            </a:pPr>
            <a:endParaRPr lang="en-GB" dirty="0"/>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12</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190976395"/>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2" presetClass="entr" presetSubtype="8" fill="hold" grpId="0" nodeType="afterEffect">
                                  <p:stCondLst>
                                    <p:cond delay="50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35" fill="hold">
                            <p:stCondLst>
                              <p:cond delay="6750"/>
                            </p:stCondLst>
                            <p:childTnLst>
                              <p:par>
                                <p:cTn id="36" presetID="2" presetClass="entr" presetSubtype="8" fill="hold" grpId="0" nodeType="afterEffect">
                                  <p:stCondLst>
                                    <p:cond delay="50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40" fill="hold">
                            <p:stCondLst>
                              <p:cond delay="8000"/>
                            </p:stCondLst>
                            <p:childTnLst>
                              <p:par>
                                <p:cTn id="41" presetID="2" presetClass="entr" presetSubtype="8" fill="hold" grpId="0" nodeType="afterEffect">
                                  <p:stCondLst>
                                    <p:cond delay="50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4" dur="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45" fill="hold">
                            <p:stCondLst>
                              <p:cond delay="9250"/>
                            </p:stCondLst>
                            <p:childTnLst>
                              <p:par>
                                <p:cTn id="46" presetID="53" presetClass="entr" presetSubtype="16" fill="hold" grpId="0" nodeType="afterEffect">
                                  <p:stCondLst>
                                    <p:cond delay="0"/>
                                  </p:stCondLst>
                                  <p:childTnLst>
                                    <p:set>
                                      <p:cBhvr>
                                        <p:cTn id="47" dur="1" fill="hold">
                                          <p:stCondLst>
                                            <p:cond delay="0"/>
                                          </p:stCondLst>
                                        </p:cTn>
                                        <p:tgtEl>
                                          <p:spTgt spid="4"/>
                                        </p:tgtEl>
                                        <p:attrNameLst>
                                          <p:attrName>style.visibility</p:attrName>
                                        </p:attrNameLst>
                                      </p:cBhvr>
                                      <p:to>
                                        <p:strVal val="visible"/>
                                      </p:to>
                                    </p:set>
                                    <p:anim calcmode="lin" valueType="num">
                                      <p:cBhvr>
                                        <p:cTn id="48" dur="500" fill="hold"/>
                                        <p:tgtEl>
                                          <p:spTgt spid="4"/>
                                        </p:tgtEl>
                                        <p:attrNameLst>
                                          <p:attrName>ppt_w</p:attrName>
                                        </p:attrNameLst>
                                      </p:cBhvr>
                                      <p:tavLst>
                                        <p:tav tm="0">
                                          <p:val>
                                            <p:fltVal val="0"/>
                                          </p:val>
                                        </p:tav>
                                        <p:tav tm="100000">
                                          <p:val>
                                            <p:strVal val="#ppt_w"/>
                                          </p:val>
                                        </p:tav>
                                      </p:tavLst>
                                    </p:anim>
                                    <p:anim calcmode="lin" valueType="num">
                                      <p:cBhvr>
                                        <p:cTn id="49" dur="500" fill="hold"/>
                                        <p:tgtEl>
                                          <p:spTgt spid="4"/>
                                        </p:tgtEl>
                                        <p:attrNameLst>
                                          <p:attrName>ppt_h</p:attrName>
                                        </p:attrNameLst>
                                      </p:cBhvr>
                                      <p:tavLst>
                                        <p:tav tm="0">
                                          <p:val>
                                            <p:fltVal val="0"/>
                                          </p:val>
                                        </p:tav>
                                        <p:tav tm="100000">
                                          <p:val>
                                            <p:strVal val="#ppt_h"/>
                                          </p:val>
                                        </p:tav>
                                      </p:tavLst>
                                    </p:anim>
                                    <p:animEffect transition="in" filter="fade">
                                      <p:cBhvr>
                                        <p:cTn id="5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IN" b="1" dirty="0" smtClean="0">
                <a:solidFill>
                  <a:srgbClr val="C00000"/>
                </a:solidFill>
                <a:latin typeface="Palatino Linotype" panose="02040502050505030304" pitchFamily="18" charset="0"/>
              </a:rPr>
              <a:t>GST - ANX - 2</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a:xfrm>
            <a:off x="1066799" y="1443318"/>
            <a:ext cx="10058400" cy="4376569"/>
          </a:xfrm>
        </p:spPr>
        <p:txBody>
          <a:bodyPr>
            <a:normAutofit fontScale="92500"/>
          </a:bodyPr>
          <a:lstStyle/>
          <a:p>
            <a:pPr marL="0" indent="0">
              <a:buSzPct val="125000"/>
              <a:buNone/>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Annexure </a:t>
            </a:r>
            <a:r>
              <a:rPr lang="en-US" sz="2400" dirty="0">
                <a:solidFill>
                  <a:schemeClr val="bg1">
                    <a:lumMod val="50000"/>
                  </a:schemeClr>
                </a:solidFill>
              </a:rPr>
              <a:t>to capture all inward supplies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Auto-populated</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Recipient can view on real-time basis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Recipient can act upon till 10th of the following tax period</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Recipient can either Reject / Accept / Keep pending the transaction</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ITC of invoices kept pending shall not be available and shall be carried forward till accepted</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Supplier cannot amend pending invoice but has to pay the tax</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Status of supplier return filing would be known to the recipient</a:t>
            </a:r>
          </a:p>
          <a:p>
            <a:pPr marL="718038" indent="-718038">
              <a:buSzPct val="125000"/>
              <a:buChar char="•"/>
              <a:defRPr sz="4200" b="1">
                <a:latin typeface="Palatino Linotype"/>
                <a:ea typeface="Palatino Linotype"/>
                <a:cs typeface="Palatino Linotype"/>
                <a:sym typeface="Palatino Linotype"/>
              </a:defRPr>
            </a:pPr>
            <a:endParaRPr lang="en-GB" dirty="0"/>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5590" y="6021593"/>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13</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1435123655"/>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2" presetClass="entr" presetSubtype="8" fill="hold" grpId="0" nodeType="afterEffect">
                                  <p:stCondLst>
                                    <p:cond delay="50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5" fill="hold">
                            <p:stCondLst>
                              <p:cond delay="6750"/>
                            </p:stCondLst>
                            <p:childTnLst>
                              <p:par>
                                <p:cTn id="36" presetID="2" presetClass="entr" presetSubtype="8" fill="hold" grpId="0" nodeType="afterEffect">
                                  <p:stCondLst>
                                    <p:cond delay="50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40" fill="hold">
                            <p:stCondLst>
                              <p:cond delay="8000"/>
                            </p:stCondLst>
                            <p:childTnLst>
                              <p:par>
                                <p:cTn id="41" presetID="2" presetClass="entr" presetSubtype="8" fill="hold" grpId="0" nodeType="afterEffect">
                                  <p:stCondLst>
                                    <p:cond delay="50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4" dur="75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45" fill="hold">
                            <p:stCondLst>
                              <p:cond delay="9250"/>
                            </p:stCondLst>
                            <p:childTnLst>
                              <p:par>
                                <p:cTn id="46" presetID="2" presetClass="entr" presetSubtype="8" fill="hold" grpId="0" nodeType="afterEffect">
                                  <p:stCondLst>
                                    <p:cond delay="500"/>
                                  </p:stCondLst>
                                  <p:childTnLst>
                                    <p:set>
                                      <p:cBhvr>
                                        <p:cTn id="47" dur="1" fill="hold">
                                          <p:stCondLst>
                                            <p:cond delay="0"/>
                                          </p:stCondLst>
                                        </p:cTn>
                                        <p:tgtEl>
                                          <p:spTgt spid="3">
                                            <p:txEl>
                                              <p:pRg st="8" end="8"/>
                                            </p:txEl>
                                          </p:spTgt>
                                        </p:tgtEl>
                                        <p:attrNameLst>
                                          <p:attrName>style.visibility</p:attrName>
                                        </p:attrNameLst>
                                      </p:cBhvr>
                                      <p:to>
                                        <p:strVal val="visible"/>
                                      </p:to>
                                    </p:set>
                                    <p:anim calcmode="lin" valueType="num">
                                      <p:cBhvr additive="base">
                                        <p:cTn id="48"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9" dur="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50" fill="hold">
                            <p:stCondLst>
                              <p:cond delay="10500"/>
                            </p:stCondLst>
                            <p:childTnLst>
                              <p:par>
                                <p:cTn id="51" presetID="53" presetClass="entr" presetSubtype="16" fill="hold" grpId="0" nodeType="after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p:cTn id="53" dur="500" fill="hold"/>
                                        <p:tgtEl>
                                          <p:spTgt spid="4"/>
                                        </p:tgtEl>
                                        <p:attrNameLst>
                                          <p:attrName>ppt_w</p:attrName>
                                        </p:attrNameLst>
                                      </p:cBhvr>
                                      <p:tavLst>
                                        <p:tav tm="0">
                                          <p:val>
                                            <p:fltVal val="0"/>
                                          </p:val>
                                        </p:tav>
                                        <p:tav tm="100000">
                                          <p:val>
                                            <p:strVal val="#ppt_w"/>
                                          </p:val>
                                        </p:tav>
                                      </p:tavLst>
                                    </p:anim>
                                    <p:anim calcmode="lin" valueType="num">
                                      <p:cBhvr>
                                        <p:cTn id="54" dur="500" fill="hold"/>
                                        <p:tgtEl>
                                          <p:spTgt spid="4"/>
                                        </p:tgtEl>
                                        <p:attrNameLst>
                                          <p:attrName>ppt_h</p:attrName>
                                        </p:attrNameLst>
                                      </p:cBhvr>
                                      <p:tavLst>
                                        <p:tav tm="0">
                                          <p:val>
                                            <p:fltVal val="0"/>
                                          </p:val>
                                        </p:tav>
                                        <p:tav tm="100000">
                                          <p:val>
                                            <p:strVal val="#ppt_h"/>
                                          </p:val>
                                        </p:tav>
                                      </p:tavLst>
                                    </p:anim>
                                    <p:animEffect transition="in" filter="fade">
                                      <p:cBhvr>
                                        <p:cTn id="5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9DD313-33AA-4747-9D77-AC506A450AFC}"/>
              </a:ext>
            </a:extLst>
          </p:cNvPr>
          <p:cNvSpPr>
            <a:spLocks noGrp="1"/>
          </p:cNvSpPr>
          <p:nvPr>
            <p:ph type="title"/>
          </p:nvPr>
        </p:nvSpPr>
        <p:spPr/>
        <p:txBody>
          <a:bodyPr/>
          <a:lstStyle/>
          <a:p>
            <a:r>
              <a:rPr lang="en-IN" sz="6600" b="1" dirty="0" smtClean="0">
                <a:solidFill>
                  <a:schemeClr val="bg1">
                    <a:lumMod val="50000"/>
                  </a:schemeClr>
                </a:solidFill>
                <a:latin typeface="Palatino Linotype" panose="02040502050505030304" pitchFamily="18" charset="0"/>
              </a:rPr>
              <a:t>E - invoicing</a:t>
            </a:r>
            <a:endParaRPr lang="en-GB" sz="6600" b="1" dirty="0">
              <a:solidFill>
                <a:schemeClr val="bg1">
                  <a:lumMod val="50000"/>
                </a:schemeClr>
              </a:solidFill>
              <a:latin typeface="Palatino Linotype" panose="02040502050505030304" pitchFamily="18" charset="0"/>
            </a:endParaRPr>
          </a:p>
        </p:txBody>
      </p:sp>
      <p:sp>
        <p:nvSpPr>
          <p:cNvPr id="3" name="Text Placeholder 2">
            <a:extLst>
              <a:ext uri="{FF2B5EF4-FFF2-40B4-BE49-F238E27FC236}">
                <a16:creationId xmlns="" xmlns:a16="http://schemas.microsoft.com/office/drawing/2014/main" id="{2BA0C1A4-9038-489B-8345-ADA72CF85183}"/>
              </a:ext>
            </a:extLst>
          </p:cNvPr>
          <p:cNvSpPr>
            <a:spLocks noGrp="1"/>
          </p:cNvSpPr>
          <p:nvPr>
            <p:ph type="body" idx="1"/>
          </p:nvPr>
        </p:nvSpPr>
        <p:spPr>
          <a:xfrm>
            <a:off x="1563623" y="4260720"/>
            <a:ext cx="9070848" cy="457200"/>
          </a:xfrm>
        </p:spPr>
        <p:txBody>
          <a:bodyPr>
            <a:normAutofit/>
          </a:bodyPr>
          <a:lstStyle/>
          <a:p>
            <a:r>
              <a:rPr lang="en-GB" sz="2400" b="1" dirty="0" smtClean="0">
                <a:solidFill>
                  <a:srgbClr val="C00000"/>
                </a:solidFill>
                <a:latin typeface="Palatino Linotype" panose="02040502050505030304" pitchFamily="18" charset="0"/>
              </a:rPr>
              <a:t>To be effective from 1</a:t>
            </a:r>
            <a:r>
              <a:rPr lang="en-GB" sz="2400" b="1" baseline="30000" dirty="0" smtClean="0">
                <a:solidFill>
                  <a:srgbClr val="C00000"/>
                </a:solidFill>
                <a:latin typeface="Palatino Linotype" panose="02040502050505030304" pitchFamily="18" charset="0"/>
              </a:rPr>
              <a:t>st</a:t>
            </a:r>
            <a:r>
              <a:rPr lang="en-GB" sz="2400" b="1" dirty="0" smtClean="0">
                <a:solidFill>
                  <a:srgbClr val="C00000"/>
                </a:solidFill>
                <a:latin typeface="Palatino Linotype" panose="02040502050505030304" pitchFamily="18" charset="0"/>
              </a:rPr>
              <a:t> April 2020</a:t>
            </a:r>
            <a:endParaRPr lang="en-GB" sz="2400" b="1" dirty="0">
              <a:solidFill>
                <a:srgbClr val="C00000"/>
              </a:solidFill>
              <a:latin typeface="Palatino Linotype" panose="02040502050505030304" pitchFamily="18" charset="0"/>
            </a:endParaRPr>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14</a:t>
            </a:r>
            <a:endParaRPr lang="en-GB" b="1" dirty="0">
              <a:solidFill>
                <a:srgbClr val="C00000"/>
              </a:solidFill>
              <a:latin typeface="Palatino Linotype" panose="02040502050505030304" pitchFamily="18" charset="0"/>
            </a:endParaRPr>
          </a:p>
        </p:txBody>
      </p:sp>
      <p:cxnSp>
        <p:nvCxnSpPr>
          <p:cNvPr id="5" name="Straight Arrow Connector 4"/>
          <p:cNvCxnSpPr/>
          <p:nvPr/>
        </p:nvCxnSpPr>
        <p:spPr>
          <a:xfrm>
            <a:off x="1954936" y="4108495"/>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2212204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47" presetClass="entr" presetSubtype="0" fill="hold" grpId="0" nodeType="afterEffect">
                                  <p:stCondLst>
                                    <p:cond delay="25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750"/>
                            </p:stCondLst>
                            <p:childTnLst>
                              <p:par>
                                <p:cTn id="17" presetID="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2750"/>
                            </p:stCondLst>
                            <p:childTnLst>
                              <p:par>
                                <p:cTn id="22" presetID="53" presetClass="entr" presetSubtype="16" fill="hold"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75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7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7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US" b="1" dirty="0" smtClean="0">
                <a:solidFill>
                  <a:srgbClr val="C00000"/>
                </a:solidFill>
                <a:latin typeface="Palatino Linotype" panose="02040502050505030304" pitchFamily="18" charset="0"/>
              </a:rPr>
              <a:t>E - INVOICING…</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a:xfrm>
            <a:off x="1066799" y="1443318"/>
            <a:ext cx="10058400" cy="4376569"/>
          </a:xfrm>
        </p:spPr>
        <p:txBody>
          <a:bodyPr>
            <a:normAutofit/>
          </a:bodyPr>
          <a:lstStyle/>
          <a:p>
            <a:pPr marL="0" indent="0">
              <a:buSzPct val="125000"/>
              <a:buNone/>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In </a:t>
            </a:r>
            <a:r>
              <a:rPr lang="en-US" sz="2400" dirty="0">
                <a:solidFill>
                  <a:schemeClr val="bg1">
                    <a:lumMod val="50000"/>
                  </a:schemeClr>
                </a:solidFill>
              </a:rPr>
              <a:t>line with best international practices </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Electronic invoicing (E-Invoicing) is the exchange of the invoice document between supplier and a buyer in an integrated electronic format</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Generated only through the taxpayers own accounting systems by adopting the UBL software for data access and retrieval </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The small and medium size taxpayers (having annual turnover below </a:t>
            </a:r>
            <a:r>
              <a:rPr lang="en-US" sz="2400" dirty="0" err="1">
                <a:solidFill>
                  <a:schemeClr val="bg1">
                    <a:lumMod val="50000"/>
                  </a:schemeClr>
                </a:solidFill>
              </a:rPr>
              <a:t>Rs</a:t>
            </a:r>
            <a:r>
              <a:rPr lang="en-US" sz="2400" dirty="0">
                <a:solidFill>
                  <a:schemeClr val="bg1">
                    <a:lumMod val="50000"/>
                  </a:schemeClr>
                </a:solidFill>
              </a:rPr>
              <a:t> 1.5 Crores) can avail accounting and billing software being offered by GSTN free of </a:t>
            </a:r>
            <a:r>
              <a:rPr lang="en-US" sz="2400" dirty="0" smtClean="0">
                <a:solidFill>
                  <a:schemeClr val="bg1">
                    <a:lumMod val="50000"/>
                  </a:schemeClr>
                </a:solidFill>
              </a:rPr>
              <a:t>cost</a:t>
            </a:r>
            <a:endParaRPr lang="en-US" sz="2400" dirty="0">
              <a:solidFill>
                <a:schemeClr val="bg1">
                  <a:lumMod val="50000"/>
                </a:schemeClr>
              </a:solidFill>
            </a:endParaRPr>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15</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2483147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53" presetClass="entr" presetSubtype="16" fill="hold" grpId="0" nodeType="after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p:cTn id="33" dur="500" fill="hold"/>
                                        <p:tgtEl>
                                          <p:spTgt spid="4"/>
                                        </p:tgtEl>
                                        <p:attrNameLst>
                                          <p:attrName>ppt_w</p:attrName>
                                        </p:attrNameLst>
                                      </p:cBhvr>
                                      <p:tavLst>
                                        <p:tav tm="0">
                                          <p:val>
                                            <p:fltVal val="0"/>
                                          </p:val>
                                        </p:tav>
                                        <p:tav tm="100000">
                                          <p:val>
                                            <p:strVal val="#ppt_w"/>
                                          </p:val>
                                        </p:tav>
                                      </p:tavLst>
                                    </p:anim>
                                    <p:anim calcmode="lin" valueType="num">
                                      <p:cBhvr>
                                        <p:cTn id="34" dur="500" fill="hold"/>
                                        <p:tgtEl>
                                          <p:spTgt spid="4"/>
                                        </p:tgtEl>
                                        <p:attrNameLst>
                                          <p:attrName>ppt_h</p:attrName>
                                        </p:attrNameLst>
                                      </p:cBhvr>
                                      <p:tavLst>
                                        <p:tav tm="0">
                                          <p:val>
                                            <p:fltVal val="0"/>
                                          </p:val>
                                        </p:tav>
                                        <p:tav tm="100000">
                                          <p:val>
                                            <p:strVal val="#ppt_h"/>
                                          </p:val>
                                        </p:tav>
                                      </p:tavLst>
                                    </p:anim>
                                    <p:animEffect transition="in" filter="fade">
                                      <p:cBhvr>
                                        <p:cTn id="3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US" b="1" dirty="0" smtClean="0">
                <a:solidFill>
                  <a:srgbClr val="C00000"/>
                </a:solidFill>
                <a:latin typeface="Palatino Linotype" panose="02040502050505030304" pitchFamily="18" charset="0"/>
              </a:rPr>
              <a:t>E - INVOICING…</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a:xfrm>
            <a:off x="1053352" y="1416423"/>
            <a:ext cx="10058400" cy="4733364"/>
          </a:xfrm>
        </p:spPr>
        <p:txBody>
          <a:bodyPr>
            <a:normAutofit/>
          </a:bodyPr>
          <a:lstStyle/>
          <a:p>
            <a:pPr marL="0" indent="0">
              <a:buSzPct val="125000"/>
              <a:buNone/>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Optional </a:t>
            </a:r>
            <a:r>
              <a:rPr lang="en-US" sz="2400" dirty="0" err="1">
                <a:solidFill>
                  <a:schemeClr val="bg1">
                    <a:lumMod val="50000"/>
                  </a:schemeClr>
                </a:solidFill>
              </a:rPr>
              <a:t>w.e.f</a:t>
            </a:r>
            <a:r>
              <a:rPr lang="en-US" sz="2400" dirty="0">
                <a:solidFill>
                  <a:schemeClr val="bg1">
                    <a:lumMod val="50000"/>
                  </a:schemeClr>
                </a:solidFill>
              </a:rPr>
              <a:t> 01.01.2020 and mandatory </a:t>
            </a:r>
            <a:r>
              <a:rPr lang="en-US" sz="2400" dirty="0" err="1">
                <a:solidFill>
                  <a:schemeClr val="bg1">
                    <a:lumMod val="50000"/>
                  </a:schemeClr>
                </a:solidFill>
              </a:rPr>
              <a:t>w.e.f</a:t>
            </a:r>
            <a:r>
              <a:rPr lang="en-US" sz="2400" dirty="0">
                <a:solidFill>
                  <a:schemeClr val="bg1">
                    <a:lumMod val="50000"/>
                  </a:schemeClr>
                </a:solidFill>
              </a:rPr>
              <a:t> 01.04.2020 for B2B transactions by a person having an </a:t>
            </a:r>
            <a:r>
              <a:rPr lang="en-US" sz="2400" dirty="0" smtClean="0">
                <a:solidFill>
                  <a:schemeClr val="bg1">
                    <a:lumMod val="50000"/>
                  </a:schemeClr>
                </a:solidFill>
              </a:rPr>
              <a:t>aggregate turnover * </a:t>
            </a:r>
            <a:r>
              <a:rPr lang="en-US" sz="2400" dirty="0">
                <a:solidFill>
                  <a:schemeClr val="bg1">
                    <a:lumMod val="50000"/>
                  </a:schemeClr>
                </a:solidFill>
              </a:rPr>
              <a:t>of more than 100 crores in a FY</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10 common GST electronic portals notified for the preparation of e-invoice</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Registered persons having aggregate turnover of more than 500 crores will have to generate QR (Quick Response) code for B2C transactions from April 2020</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Applicable for invoices / CN / DN / Notified </a:t>
            </a:r>
            <a:r>
              <a:rPr lang="en-US" sz="2400" dirty="0" smtClean="0">
                <a:solidFill>
                  <a:schemeClr val="bg1">
                    <a:lumMod val="50000"/>
                  </a:schemeClr>
                </a:solidFill>
              </a:rPr>
              <a:t>docs</a:t>
            </a:r>
          </a:p>
          <a:p>
            <a:pPr marL="0" indent="0">
              <a:buSzPct val="125000"/>
              <a:buNone/>
              <a:defRPr sz="4200" b="1">
                <a:latin typeface="Palatino Linotype"/>
                <a:ea typeface="Palatino Linotype"/>
                <a:cs typeface="Palatino Linotype"/>
                <a:sym typeface="Palatino Linotype"/>
              </a:defRPr>
            </a:pPr>
            <a:r>
              <a:rPr lang="en-US" sz="1200" dirty="0" smtClean="0">
                <a:solidFill>
                  <a:srgbClr val="C00000"/>
                </a:solidFill>
              </a:rPr>
              <a:t>* Aggregate turnover means the Pan-India turnover as defined under GST Acts which includes exempted / export`/non-GST turnover also.</a:t>
            </a:r>
            <a:endParaRPr lang="en-US" sz="1200" dirty="0">
              <a:solidFill>
                <a:srgbClr val="C00000"/>
              </a:solidFill>
            </a:endParaRPr>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p:txBody>
      </p:sp>
      <p:sp>
        <p:nvSpPr>
          <p:cNvPr id="4" name="TextBox 3">
            <a:extLst>
              <a:ext uri="{FF2B5EF4-FFF2-40B4-BE49-F238E27FC236}">
                <a16:creationId xmlns="" xmlns:a16="http://schemas.microsoft.com/office/drawing/2014/main" id="{20D1AAB4-173F-419D-8DAD-F1EDA87118DB}"/>
              </a:ext>
            </a:extLst>
          </p:cNvPr>
          <p:cNvSpPr txBox="1"/>
          <p:nvPr/>
        </p:nvSpPr>
        <p:spPr>
          <a:xfrm>
            <a:off x="2586614" y="6044005"/>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16</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1051084315"/>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2" presetClass="entr" presetSubtype="8" fill="hold" grpId="0" nodeType="afterEffect">
                                  <p:stCondLst>
                                    <p:cond delay="50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5" fill="hold">
                            <p:stCondLst>
                              <p:cond delay="6750"/>
                            </p:stCondLst>
                            <p:childTnLst>
                              <p:par>
                                <p:cTn id="36" presetID="53" presetClass="entr" presetSubtype="16" fill="hold" grpId="0" nodeType="after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p:cTn id="38" dur="500" fill="hold"/>
                                        <p:tgtEl>
                                          <p:spTgt spid="4"/>
                                        </p:tgtEl>
                                        <p:attrNameLst>
                                          <p:attrName>ppt_w</p:attrName>
                                        </p:attrNameLst>
                                      </p:cBhvr>
                                      <p:tavLst>
                                        <p:tav tm="0">
                                          <p:val>
                                            <p:fltVal val="0"/>
                                          </p:val>
                                        </p:tav>
                                        <p:tav tm="100000">
                                          <p:val>
                                            <p:strVal val="#ppt_w"/>
                                          </p:val>
                                        </p:tav>
                                      </p:tavLst>
                                    </p:anim>
                                    <p:anim calcmode="lin" valueType="num">
                                      <p:cBhvr>
                                        <p:cTn id="39" dur="500" fill="hold"/>
                                        <p:tgtEl>
                                          <p:spTgt spid="4"/>
                                        </p:tgtEl>
                                        <p:attrNameLst>
                                          <p:attrName>ppt_h</p:attrName>
                                        </p:attrNameLst>
                                      </p:cBhvr>
                                      <p:tavLst>
                                        <p:tav tm="0">
                                          <p:val>
                                            <p:fltVal val="0"/>
                                          </p:val>
                                        </p:tav>
                                        <p:tav tm="100000">
                                          <p:val>
                                            <p:strVal val="#ppt_h"/>
                                          </p:val>
                                        </p:tav>
                                      </p:tavLst>
                                    </p:anim>
                                    <p:animEffect transition="in" filter="fade">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US" b="1" dirty="0" smtClean="0">
                <a:solidFill>
                  <a:srgbClr val="C00000"/>
                </a:solidFill>
                <a:latin typeface="Palatino Linotype" panose="02040502050505030304" pitchFamily="18" charset="0"/>
              </a:rPr>
              <a:t>E - INVOICING…</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a:xfrm>
            <a:off x="1066799" y="1443318"/>
            <a:ext cx="10058400" cy="4376569"/>
          </a:xfrm>
        </p:spPr>
        <p:txBody>
          <a:bodyPr>
            <a:normAutofit fontScale="92500"/>
          </a:bodyPr>
          <a:lstStyle/>
          <a:p>
            <a:pPr marL="0" indent="0">
              <a:buSzPct val="125000"/>
              <a:buNone/>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E-Invoice </a:t>
            </a:r>
            <a:r>
              <a:rPr lang="en-US" sz="2400" dirty="0">
                <a:solidFill>
                  <a:schemeClr val="bg1">
                    <a:lumMod val="50000"/>
                  </a:schemeClr>
                </a:solidFill>
              </a:rPr>
              <a:t>to be in JSON format</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E-Invoice incorporates 32 mandatory parameters and also optional parameters like transporter details, batch number &amp; expiry date in case of medicine industry according to the business needs of the supplier</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E-Invoices to be uploaded in IRP (Invoice Registration Portal) either directly or through GSPs or through third party provided Apps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E-Invoices have to be uploaded on IRP one at a time</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IRP will check for duplication and validity from the Central Registry of GST system and would generate a hash</a:t>
            </a:r>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29731"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17</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1514042680"/>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2" presetClass="entr" presetSubtype="8" fill="hold" grpId="0" nodeType="afterEffect">
                                  <p:stCondLst>
                                    <p:cond delay="50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5" fill="hold">
                            <p:stCondLst>
                              <p:cond delay="6750"/>
                            </p:stCondLst>
                            <p:childTnLst>
                              <p:par>
                                <p:cTn id="36" presetID="53" presetClass="entr" presetSubtype="16" fill="hold" grpId="0" nodeType="after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p:cTn id="38" dur="500" fill="hold"/>
                                        <p:tgtEl>
                                          <p:spTgt spid="4"/>
                                        </p:tgtEl>
                                        <p:attrNameLst>
                                          <p:attrName>ppt_w</p:attrName>
                                        </p:attrNameLst>
                                      </p:cBhvr>
                                      <p:tavLst>
                                        <p:tav tm="0">
                                          <p:val>
                                            <p:fltVal val="0"/>
                                          </p:val>
                                        </p:tav>
                                        <p:tav tm="100000">
                                          <p:val>
                                            <p:strVal val="#ppt_w"/>
                                          </p:val>
                                        </p:tav>
                                      </p:tavLst>
                                    </p:anim>
                                    <p:anim calcmode="lin" valueType="num">
                                      <p:cBhvr>
                                        <p:cTn id="39" dur="500" fill="hold"/>
                                        <p:tgtEl>
                                          <p:spTgt spid="4"/>
                                        </p:tgtEl>
                                        <p:attrNameLst>
                                          <p:attrName>ppt_h</p:attrName>
                                        </p:attrNameLst>
                                      </p:cBhvr>
                                      <p:tavLst>
                                        <p:tav tm="0">
                                          <p:val>
                                            <p:fltVal val="0"/>
                                          </p:val>
                                        </p:tav>
                                        <p:tav tm="100000">
                                          <p:val>
                                            <p:strVal val="#ppt_h"/>
                                          </p:val>
                                        </p:tav>
                                      </p:tavLst>
                                    </p:anim>
                                    <p:animEffect transition="in" filter="fade">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US" b="1" dirty="0" smtClean="0">
                <a:solidFill>
                  <a:srgbClr val="C00000"/>
                </a:solidFill>
                <a:latin typeface="Palatino Linotype" panose="02040502050505030304" pitchFamily="18" charset="0"/>
              </a:rPr>
              <a:t>E - INVOICING…</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a:xfrm>
            <a:off x="1066800" y="1618130"/>
            <a:ext cx="10058400" cy="4365811"/>
          </a:xfrm>
        </p:spPr>
        <p:txBody>
          <a:bodyPr>
            <a:normAutofit fontScale="92500"/>
          </a:bodyPr>
          <a:lstStyle/>
          <a:p>
            <a:pPr marL="0" indent="0">
              <a:buSzPct val="125000"/>
              <a:buNone/>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Upon </a:t>
            </a:r>
            <a:r>
              <a:rPr lang="en-US" sz="2400" dirty="0">
                <a:solidFill>
                  <a:schemeClr val="bg1">
                    <a:lumMod val="50000"/>
                  </a:schemeClr>
                </a:solidFill>
              </a:rPr>
              <a:t>receipt of confirmation from Central Registry, the IRP would then add its digital signature on the invoice data and also QR code to JSON. The hash computed would become IRN (Invoice Reference Number) of the invoice</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The 3 parameters which will be used to generate IRN (hash) are the Supplier’s GSTIN, Supplier’s invoice number and Financial Year</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IRP-Invoice Registration Portals are entities that act as registrars and operate through a website for assigning IRN. At present there is only one IRP-NIC. However multiple registrars will be added in future</a:t>
            </a:r>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18</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2866610793"/>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53" presetClass="entr" presetSubtype="16"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US" b="1" dirty="0" smtClean="0">
                <a:solidFill>
                  <a:srgbClr val="C00000"/>
                </a:solidFill>
                <a:latin typeface="Palatino Linotype" panose="02040502050505030304" pitchFamily="18" charset="0"/>
              </a:rPr>
              <a:t>E - INVOICING…</a:t>
            </a:r>
            <a:endParaRPr lang="en-GB" b="1" dirty="0">
              <a:solidFill>
                <a:srgbClr val="C00000"/>
              </a:solidFill>
              <a:latin typeface="Palatino Linotype" panose="0204050205050503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6075338"/>
              </p:ext>
            </p:extLst>
          </p:nvPr>
        </p:nvGraphicFramePr>
        <p:xfrm>
          <a:off x="1030940" y="1743636"/>
          <a:ext cx="10197354" cy="4737846"/>
        </p:xfrm>
        <a:graphic>
          <a:graphicData uri="http://schemas.openxmlformats.org/drawingml/2006/table">
            <a:tbl>
              <a:tblPr firstRow="1" bandRow="1">
                <a:tableStyleId>{5C22544A-7EE6-4342-B048-85BDC9FD1C3A}</a:tableStyleId>
              </a:tblPr>
              <a:tblGrid>
                <a:gridCol w="10197354"/>
              </a:tblGrid>
              <a:tr h="908788">
                <a:tc>
                  <a:txBody>
                    <a:bodyPr/>
                    <a:lstStyle/>
                    <a:p>
                      <a:pPr algn="ctr">
                        <a:lnSpc>
                          <a:spcPct val="100000"/>
                        </a:lnSpc>
                      </a:pPr>
                      <a:r>
                        <a:rPr lang="en-US" sz="1800" b="1" dirty="0" smtClean="0">
                          <a:solidFill>
                            <a:schemeClr val="bg1"/>
                          </a:solidFill>
                          <a:latin typeface="Palatino Linotype" panose="02040502050505030304" pitchFamily="18" charset="0"/>
                        </a:rPr>
                        <a:t>Invoice generation &amp; conversion to JSON</a:t>
                      </a:r>
                    </a:p>
                    <a:p>
                      <a:pPr algn="ctr">
                        <a:lnSpc>
                          <a:spcPct val="100000"/>
                        </a:lnSpc>
                      </a:pPr>
                      <a:endParaRPr lang="en-IN" sz="1800" b="1" dirty="0">
                        <a:solidFill>
                          <a:schemeClr val="bg1">
                            <a:lumMod val="50000"/>
                          </a:schemeClr>
                        </a:solidFill>
                        <a:latin typeface="Palatino Linotype" panose="02040502050505030304" pitchFamily="18" charset="0"/>
                      </a:endParaRPr>
                    </a:p>
                  </a:txBody>
                  <a:tcPr anchor="ctr"/>
                </a:tc>
              </a:tr>
              <a:tr h="729546">
                <a:tc>
                  <a:txBody>
                    <a:bodyPr/>
                    <a:lstStyle/>
                    <a:p>
                      <a:pPr algn="ctr">
                        <a:lnSpc>
                          <a:spcPct val="100000"/>
                        </a:lnSpc>
                      </a:pPr>
                      <a:r>
                        <a:rPr lang="en-US" sz="1800" b="1" dirty="0" smtClean="0">
                          <a:solidFill>
                            <a:schemeClr val="bg1">
                              <a:lumMod val="50000"/>
                            </a:schemeClr>
                          </a:solidFill>
                          <a:latin typeface="Palatino Linotype" panose="02040502050505030304" pitchFamily="18" charset="0"/>
                        </a:rPr>
                        <a:t>Uploading of invoice to IRP one by one</a:t>
                      </a:r>
                    </a:p>
                    <a:p>
                      <a:pPr algn="ctr">
                        <a:lnSpc>
                          <a:spcPct val="100000"/>
                        </a:lnSpc>
                      </a:pPr>
                      <a:endParaRPr lang="en-IN" sz="1800" b="1" dirty="0">
                        <a:solidFill>
                          <a:schemeClr val="bg1">
                            <a:lumMod val="50000"/>
                          </a:schemeClr>
                        </a:solidFill>
                        <a:latin typeface="Palatino Linotype" panose="02040502050505030304" pitchFamily="18" charset="0"/>
                      </a:endParaRPr>
                    </a:p>
                  </a:txBody>
                  <a:tcPr/>
                </a:tc>
              </a:tr>
              <a:tr h="405618">
                <a:tc>
                  <a:txBody>
                    <a:bodyPr/>
                    <a:lstStyle/>
                    <a:p>
                      <a:pPr algn="ctr">
                        <a:lnSpc>
                          <a:spcPct val="100000"/>
                        </a:lnSpc>
                      </a:pPr>
                      <a:r>
                        <a:rPr lang="en-IN" b="1" dirty="0" smtClean="0">
                          <a:solidFill>
                            <a:schemeClr val="bg1">
                              <a:lumMod val="50000"/>
                            </a:schemeClr>
                          </a:solidFill>
                          <a:latin typeface="Palatino Linotype" panose="02040502050505030304" pitchFamily="18" charset="0"/>
                        </a:rPr>
                        <a:t>IRP validation &amp; IRN / QR code generation</a:t>
                      </a:r>
                    </a:p>
                    <a:p>
                      <a:pPr>
                        <a:lnSpc>
                          <a:spcPct val="100000"/>
                        </a:lnSpc>
                      </a:pPr>
                      <a:endParaRPr lang="en-IN" dirty="0"/>
                    </a:p>
                  </a:txBody>
                  <a:tcPr/>
                </a:tc>
              </a:tr>
              <a:tr h="729546">
                <a:tc>
                  <a:txBody>
                    <a:bodyPr/>
                    <a:lstStyle/>
                    <a:p>
                      <a:pPr algn="ctr">
                        <a:lnSpc>
                          <a:spcPct val="100000"/>
                        </a:lnSpc>
                      </a:pPr>
                      <a:r>
                        <a:rPr lang="en-US" b="1" dirty="0" smtClean="0">
                          <a:solidFill>
                            <a:schemeClr val="bg1">
                              <a:lumMod val="50000"/>
                            </a:schemeClr>
                          </a:solidFill>
                          <a:latin typeface="Palatino Linotype" panose="02040502050505030304" pitchFamily="18" charset="0"/>
                        </a:rPr>
                        <a:t>IRP would send digitally signed JSON to buyer &amp; seller by mail </a:t>
                      </a:r>
                    </a:p>
                    <a:p>
                      <a:pPr>
                        <a:lnSpc>
                          <a:spcPct val="100000"/>
                        </a:lnSpc>
                      </a:pPr>
                      <a:endParaRPr lang="en-IN" dirty="0"/>
                    </a:p>
                  </a:txBody>
                  <a:tcPr/>
                </a:tc>
              </a:tr>
              <a:tr h="483973">
                <a:tc>
                  <a:txBody>
                    <a:bodyPr/>
                    <a:lstStyle/>
                    <a:p>
                      <a:pPr algn="ctr"/>
                      <a:r>
                        <a:rPr lang="en-US" b="1" dirty="0" smtClean="0">
                          <a:solidFill>
                            <a:schemeClr val="bg1">
                              <a:lumMod val="50000"/>
                            </a:schemeClr>
                          </a:solidFill>
                          <a:latin typeface="Palatino Linotype" panose="02040502050505030304" pitchFamily="18" charset="0"/>
                        </a:rPr>
                        <a:t>IRP simultaneously transmits to GST system &amp; e-way portal </a:t>
                      </a:r>
                    </a:p>
                    <a:p>
                      <a:endParaRPr lang="en-IN" dirty="0"/>
                    </a:p>
                  </a:txBody>
                  <a:tcPr/>
                </a:tc>
              </a:tr>
              <a:tr h="416883">
                <a:tc>
                  <a:txBody>
                    <a:bodyPr/>
                    <a:lstStyle/>
                    <a:p>
                      <a:pPr algn="ctr"/>
                      <a:r>
                        <a:rPr lang="en-US" b="1" dirty="0" smtClean="0">
                          <a:solidFill>
                            <a:schemeClr val="bg1">
                              <a:lumMod val="50000"/>
                            </a:schemeClr>
                          </a:solidFill>
                          <a:latin typeface="Palatino Linotype" panose="02040502050505030304" pitchFamily="18" charset="0"/>
                        </a:rPr>
                        <a:t>ANX-1 /ANX-2 &amp; Part A / Part B of e-way bill gets updated</a:t>
                      </a:r>
                      <a:endParaRPr lang="en-US" b="1" dirty="0">
                        <a:solidFill>
                          <a:schemeClr val="bg1">
                            <a:lumMod val="50000"/>
                          </a:schemeClr>
                        </a:solidFill>
                        <a:latin typeface="Palatino Linotype" panose="02040502050505030304" pitchFamily="18" charset="0"/>
                      </a:endParaRPr>
                    </a:p>
                  </a:txBody>
                  <a:tcPr/>
                </a:tc>
              </a:tr>
              <a:tr h="672923">
                <a:tc>
                  <a:txBody>
                    <a:bodyPr/>
                    <a:lstStyle/>
                    <a:p>
                      <a:endParaRPr lang="en-IN" dirty="0"/>
                    </a:p>
                  </a:txBody>
                  <a:tcPr/>
                </a:tc>
              </a:tr>
            </a:tbl>
          </a:graphicData>
        </a:graphic>
      </p:graphicFrame>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19</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1950086386"/>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1" fill="hold" nodeType="afterEffect">
                                  <p:stCondLst>
                                    <p:cond delay="500"/>
                                  </p:stCondLst>
                                  <p:childTnLst>
                                    <p:set>
                                      <p:cBhvr>
                                        <p:cTn id="12" dur="1" fill="hold">
                                          <p:stCondLst>
                                            <p:cond delay="0"/>
                                          </p:stCondLst>
                                        </p:cTn>
                                        <p:tgtEl>
                                          <p:spTgt spid="6"/>
                                        </p:tgtEl>
                                        <p:attrNameLst>
                                          <p:attrName>style.visibility</p:attrName>
                                        </p:attrNameLst>
                                      </p:cBhvr>
                                      <p:to>
                                        <p:strVal val="visible"/>
                                      </p:to>
                                    </p:set>
                                    <p:animEffect transition="in" filter="wipe(up)">
                                      <p:cBhvr>
                                        <p:cTn id="13" dur="1500"/>
                                        <p:tgtEl>
                                          <p:spTgt spid="6"/>
                                        </p:tgtEl>
                                      </p:cBhvr>
                                    </p:animEffect>
                                  </p:childTnLst>
                                </p:cTn>
                              </p:par>
                            </p:childTnLst>
                          </p:cTn>
                        </p:par>
                        <p:par>
                          <p:cTn id="14" fill="hold">
                            <p:stCondLst>
                              <p:cond delay="2500"/>
                            </p:stCondLst>
                            <p:childTnLst>
                              <p:par>
                                <p:cTn id="15" presetID="53" presetClass="entr" presetSubtype="16"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E8102-BF97-4C5E-894E-2A116AC80B9F}"/>
              </a:ext>
            </a:extLst>
          </p:cNvPr>
          <p:cNvSpPr>
            <a:spLocks noGrp="1"/>
          </p:cNvSpPr>
          <p:nvPr>
            <p:ph type="title"/>
          </p:nvPr>
        </p:nvSpPr>
        <p:spPr>
          <a:xfrm>
            <a:off x="9242612" y="1311122"/>
            <a:ext cx="2430780" cy="1315537"/>
          </a:xfrm>
        </p:spPr>
        <p:txBody>
          <a:bodyPr>
            <a:normAutofit/>
          </a:bodyPr>
          <a:lstStyle/>
          <a:p>
            <a:pPr algn="just"/>
            <a:r>
              <a:rPr lang="en-GB" sz="2000" dirty="0" smtClean="0">
                <a:latin typeface="Palatino Linotype" panose="02040502050505030304" pitchFamily="18" charset="0"/>
              </a:rPr>
              <a:t>Which is the most valuable negotiable instrument today???</a:t>
            </a:r>
            <a:endParaRPr lang="en-GB" sz="2000" dirty="0">
              <a:latin typeface="Palatino Linotype" panose="02040502050505030304"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5495" y="250675"/>
            <a:ext cx="8498540" cy="6342528"/>
          </a:xfrm>
        </p:spPr>
      </p:pic>
      <p:sp>
        <p:nvSpPr>
          <p:cNvPr id="4" name="Text Placeholder 3">
            <a:extLst>
              <a:ext uri="{FF2B5EF4-FFF2-40B4-BE49-F238E27FC236}">
                <a16:creationId xmlns="" xmlns:a16="http://schemas.microsoft.com/office/drawing/2014/main" id="{85F8122A-0F0E-4084-BD39-A625C5361225}"/>
              </a:ext>
            </a:extLst>
          </p:cNvPr>
          <p:cNvSpPr>
            <a:spLocks noGrp="1"/>
          </p:cNvSpPr>
          <p:nvPr>
            <p:ph type="body" sz="half" idx="2"/>
          </p:nvPr>
        </p:nvSpPr>
        <p:spPr>
          <a:xfrm>
            <a:off x="9242612" y="3962400"/>
            <a:ext cx="2430780" cy="1479176"/>
          </a:xfrm>
        </p:spPr>
        <p:txBody>
          <a:bodyPr>
            <a:normAutofit fontScale="92500" lnSpcReduction="10000"/>
          </a:bodyPr>
          <a:lstStyle/>
          <a:p>
            <a:r>
              <a:rPr lang="en-GB" sz="1800" dirty="0" smtClean="0">
                <a:solidFill>
                  <a:schemeClr val="bg1"/>
                </a:solidFill>
                <a:latin typeface="Palatino Linotype" panose="02040502050505030304" pitchFamily="18" charset="0"/>
              </a:rPr>
              <a:t>A. KWD</a:t>
            </a:r>
          </a:p>
          <a:p>
            <a:r>
              <a:rPr lang="en-GB" sz="1800" dirty="0" smtClean="0">
                <a:solidFill>
                  <a:schemeClr val="bg1"/>
                </a:solidFill>
                <a:latin typeface="Palatino Linotype" panose="02040502050505030304" pitchFamily="18" charset="0"/>
              </a:rPr>
              <a:t>B.  USD</a:t>
            </a:r>
            <a:endParaRPr lang="en-GB" sz="1800" dirty="0">
              <a:solidFill>
                <a:schemeClr val="bg1"/>
              </a:solidFill>
              <a:latin typeface="Palatino Linotype" panose="02040502050505030304" pitchFamily="18" charset="0"/>
            </a:endParaRPr>
          </a:p>
          <a:p>
            <a:r>
              <a:rPr lang="en-GB" sz="1800" dirty="0" smtClean="0">
                <a:solidFill>
                  <a:schemeClr val="bg1"/>
                </a:solidFill>
                <a:latin typeface="Palatino Linotype" panose="02040502050505030304" pitchFamily="18" charset="0"/>
              </a:rPr>
              <a:t>C.  Euros</a:t>
            </a:r>
            <a:endParaRPr lang="en-GB" sz="1800" dirty="0">
              <a:solidFill>
                <a:schemeClr val="bg1"/>
              </a:solidFill>
              <a:latin typeface="Palatino Linotype" panose="02040502050505030304" pitchFamily="18" charset="0"/>
            </a:endParaRPr>
          </a:p>
          <a:p>
            <a:r>
              <a:rPr lang="en-GB" sz="1800" dirty="0" smtClean="0">
                <a:solidFill>
                  <a:schemeClr val="bg1"/>
                </a:solidFill>
                <a:latin typeface="Palatino Linotype" panose="02040502050505030304" pitchFamily="18" charset="0"/>
              </a:rPr>
              <a:t>D.  None of the above</a:t>
            </a:r>
          </a:p>
          <a:p>
            <a:endParaRPr lang="en-GB" dirty="0">
              <a:solidFill>
                <a:schemeClr val="bg1"/>
              </a:solidFill>
            </a:endParaRPr>
          </a:p>
        </p:txBody>
      </p:sp>
      <p:sp>
        <p:nvSpPr>
          <p:cNvPr id="6" name="TextBox 5">
            <a:extLst>
              <a:ext uri="{FF2B5EF4-FFF2-40B4-BE49-F238E27FC236}">
                <a16:creationId xmlns="" xmlns:a16="http://schemas.microsoft.com/office/drawing/2014/main" id="{20D1AAB4-173F-419D-8DAD-F1EDA87118DB}"/>
              </a:ext>
            </a:extLst>
          </p:cNvPr>
          <p:cNvSpPr txBox="1"/>
          <p:nvPr/>
        </p:nvSpPr>
        <p:spPr>
          <a:xfrm>
            <a:off x="6823110" y="561274"/>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chemeClr val="bg1"/>
                </a:solidFill>
                <a:latin typeface="Palatino Linotype" panose="02040502050505030304" pitchFamily="18" charset="0"/>
              </a:rPr>
              <a:t>2</a:t>
            </a:r>
          </a:p>
        </p:txBody>
      </p:sp>
    </p:spTree>
    <p:extLst>
      <p:ext uri="{BB962C8B-B14F-4D97-AF65-F5344CB8AC3E}">
        <p14:creationId xmlns:p14="http://schemas.microsoft.com/office/powerpoint/2010/main" val="14934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par>
                          <p:cTn id="8" fill="hold">
                            <p:stCondLst>
                              <p:cond delay="1000"/>
                            </p:stCondLst>
                            <p:childTnLst>
                              <p:par>
                                <p:cTn id="9" presetID="22" presetClass="entr" presetSubtype="1" fill="hold" grpId="0" nodeType="afterEffect">
                                  <p:stCondLst>
                                    <p:cond delay="50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nodeType="clickEffect">
                                  <p:stCondLst>
                                    <p:cond delay="250"/>
                                  </p:stCondLst>
                                  <p:childTnLst>
                                    <p:set>
                                      <p:cBhvr>
                                        <p:cTn id="15" dur="1" fill="hold">
                                          <p:stCondLst>
                                            <p:cond delay="0"/>
                                          </p:stCondLst>
                                        </p:cTn>
                                        <p:tgtEl>
                                          <p:spTgt spid="4">
                                            <p:txEl>
                                              <p:pRg st="0" end="0"/>
                                            </p:txEl>
                                          </p:spTgt>
                                        </p:tgtEl>
                                        <p:attrNameLst>
                                          <p:attrName>style.visibility</p:attrName>
                                        </p:attrNameLst>
                                      </p:cBhvr>
                                      <p:to>
                                        <p:strVal val="visible"/>
                                      </p:to>
                                    </p:set>
                                    <p:anim calcmode="lin" valueType="num">
                                      <p:cBhvr additive="base">
                                        <p:cTn id="16"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8" fill="hold">
                            <p:stCondLst>
                              <p:cond delay="750"/>
                            </p:stCondLst>
                            <p:childTnLst>
                              <p:par>
                                <p:cTn id="19" presetID="2" presetClass="entr" presetSubtype="8" fill="hold" nodeType="afterEffect">
                                  <p:stCondLst>
                                    <p:cond delay="25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additive="base">
                                        <p:cTn id="21"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23" fill="hold">
                            <p:stCondLst>
                              <p:cond delay="1500"/>
                            </p:stCondLst>
                            <p:childTnLst>
                              <p:par>
                                <p:cTn id="24" presetID="2" presetClass="entr" presetSubtype="8" fill="hold" nodeType="afterEffect">
                                  <p:stCondLst>
                                    <p:cond delay="250"/>
                                  </p:stCondLst>
                                  <p:childTnLst>
                                    <p:set>
                                      <p:cBhvr>
                                        <p:cTn id="25" dur="1" fill="hold">
                                          <p:stCondLst>
                                            <p:cond delay="0"/>
                                          </p:stCondLst>
                                        </p:cTn>
                                        <p:tgtEl>
                                          <p:spTgt spid="4">
                                            <p:txEl>
                                              <p:pRg st="2" end="2"/>
                                            </p:txEl>
                                          </p:spTgt>
                                        </p:tgtEl>
                                        <p:attrNameLst>
                                          <p:attrName>style.visibility</p:attrName>
                                        </p:attrNameLst>
                                      </p:cBhvr>
                                      <p:to>
                                        <p:strVal val="visible"/>
                                      </p:to>
                                    </p:set>
                                    <p:anim calcmode="lin" valueType="num">
                                      <p:cBhvr additive="base">
                                        <p:cTn id="26"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28" fill="hold">
                            <p:stCondLst>
                              <p:cond delay="2250"/>
                            </p:stCondLst>
                            <p:childTnLst>
                              <p:par>
                                <p:cTn id="29" presetID="2" presetClass="entr" presetSubtype="8" fill="hold" nodeType="afterEffect">
                                  <p:stCondLst>
                                    <p:cond delay="25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33" fill="hold">
                            <p:stCondLst>
                              <p:cond delay="3000"/>
                            </p:stCondLst>
                            <p:childTnLst>
                              <p:par>
                                <p:cTn id="34" presetID="53" presetClass="entr" presetSubtype="16" fill="hold" grpId="0" nodeType="afterEffect">
                                  <p:stCondLst>
                                    <p:cond delay="0"/>
                                  </p:stCondLst>
                                  <p:childTnLst>
                                    <p:set>
                                      <p:cBhvr>
                                        <p:cTn id="35" dur="1" fill="hold">
                                          <p:stCondLst>
                                            <p:cond delay="0"/>
                                          </p:stCondLst>
                                        </p:cTn>
                                        <p:tgtEl>
                                          <p:spTgt spid="6"/>
                                        </p:tgtEl>
                                        <p:attrNameLst>
                                          <p:attrName>style.visibility</p:attrName>
                                        </p:attrNameLst>
                                      </p:cBhvr>
                                      <p:to>
                                        <p:strVal val="visible"/>
                                      </p:to>
                                    </p:set>
                                    <p:anim calcmode="lin" valueType="num">
                                      <p:cBhvr>
                                        <p:cTn id="36" dur="500" fill="hold"/>
                                        <p:tgtEl>
                                          <p:spTgt spid="6"/>
                                        </p:tgtEl>
                                        <p:attrNameLst>
                                          <p:attrName>ppt_w</p:attrName>
                                        </p:attrNameLst>
                                      </p:cBhvr>
                                      <p:tavLst>
                                        <p:tav tm="0">
                                          <p:val>
                                            <p:fltVal val="0"/>
                                          </p:val>
                                        </p:tav>
                                        <p:tav tm="100000">
                                          <p:val>
                                            <p:strVal val="#ppt_w"/>
                                          </p:val>
                                        </p:tav>
                                      </p:tavLst>
                                    </p:anim>
                                    <p:anim calcmode="lin" valueType="num">
                                      <p:cBhvr>
                                        <p:cTn id="37" dur="500" fill="hold"/>
                                        <p:tgtEl>
                                          <p:spTgt spid="6"/>
                                        </p:tgtEl>
                                        <p:attrNameLst>
                                          <p:attrName>ppt_h</p:attrName>
                                        </p:attrNameLst>
                                      </p:cBhvr>
                                      <p:tavLst>
                                        <p:tav tm="0">
                                          <p:val>
                                            <p:fltVal val="0"/>
                                          </p:val>
                                        </p:tav>
                                        <p:tav tm="100000">
                                          <p:val>
                                            <p:strVal val="#ppt_h"/>
                                          </p:val>
                                        </p:tav>
                                      </p:tavLst>
                                    </p:anim>
                                    <p:animEffect transition="in" filter="fade">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7E66D7-D0A7-475C-BF2D-6E6D20B98E1B}"/>
              </a:ext>
            </a:extLst>
          </p:cNvPr>
          <p:cNvSpPr>
            <a:spLocks noGrp="1"/>
          </p:cNvSpPr>
          <p:nvPr>
            <p:ph type="title"/>
          </p:nvPr>
        </p:nvSpPr>
        <p:spPr/>
        <p:txBody>
          <a:bodyPr/>
          <a:lstStyle/>
          <a:p>
            <a:pPr>
              <a:lnSpc>
                <a:spcPct val="100000"/>
              </a:lnSpc>
            </a:pPr>
            <a:r>
              <a:rPr lang="en-GB" b="1" dirty="0" smtClean="0">
                <a:solidFill>
                  <a:srgbClr val="C00000"/>
                </a:solidFill>
                <a:latin typeface="Palatino Linotype" panose="02040502050505030304" pitchFamily="18" charset="0"/>
              </a:rPr>
              <a:t>MISCELLANEA…</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D2706EB3-BB41-4D96-BD78-CEB2056E2103}"/>
              </a:ext>
            </a:extLst>
          </p:cNvPr>
          <p:cNvSpPr>
            <a:spLocks noGrp="1"/>
          </p:cNvSpPr>
          <p:nvPr>
            <p:ph sz="half" idx="1"/>
          </p:nvPr>
        </p:nvSpPr>
        <p:spPr>
          <a:xfrm>
            <a:off x="1066800" y="2636520"/>
            <a:ext cx="4754880" cy="2621280"/>
          </a:xfrm>
        </p:spPr>
        <p:txBody>
          <a:bodyPr>
            <a:normAutofit fontScale="85000" lnSpcReduction="10000"/>
          </a:bodyPr>
          <a:lstStyle/>
          <a:p>
            <a:pPr>
              <a:lnSpc>
                <a:spcPct val="110000"/>
              </a:lnSpc>
            </a:pPr>
            <a:r>
              <a:rPr lang="en-US" b="1" dirty="0" smtClean="0">
                <a:solidFill>
                  <a:schemeClr val="bg1">
                    <a:lumMod val="50000"/>
                  </a:schemeClr>
                </a:solidFill>
                <a:latin typeface="Palatino Linotype" panose="02040502050505030304" pitchFamily="18" charset="0"/>
              </a:rPr>
              <a:t>E-Invoice </a:t>
            </a:r>
            <a:r>
              <a:rPr lang="en-US" b="1" dirty="0">
                <a:solidFill>
                  <a:schemeClr val="bg1">
                    <a:lumMod val="50000"/>
                  </a:schemeClr>
                </a:solidFill>
                <a:latin typeface="Palatino Linotype" panose="02040502050505030304" pitchFamily="18" charset="0"/>
              </a:rPr>
              <a:t>can’t be partially cancelled. It has to be fully cancelled</a:t>
            </a:r>
          </a:p>
          <a:p>
            <a:pPr>
              <a:lnSpc>
                <a:spcPct val="110000"/>
              </a:lnSpc>
            </a:pPr>
            <a:r>
              <a:rPr lang="en-US" b="1" dirty="0">
                <a:solidFill>
                  <a:schemeClr val="bg1">
                    <a:lumMod val="50000"/>
                  </a:schemeClr>
                </a:solidFill>
                <a:latin typeface="Palatino Linotype" panose="02040502050505030304" pitchFamily="18" charset="0"/>
              </a:rPr>
              <a:t>The e-invoice mechanism enables invoices to be cancelled through the IRP, if done within 24 hours. After 24 hours, the same will need to be done on the GST System</a:t>
            </a:r>
          </a:p>
          <a:p>
            <a:pPr>
              <a:lnSpc>
                <a:spcPct val="110000"/>
              </a:lnSpc>
            </a:pPr>
            <a:r>
              <a:rPr lang="en-US" b="1" dirty="0">
                <a:solidFill>
                  <a:schemeClr val="bg1">
                    <a:lumMod val="50000"/>
                  </a:schemeClr>
                </a:solidFill>
                <a:latin typeface="Palatino Linotype" panose="02040502050505030304" pitchFamily="18" charset="0"/>
              </a:rPr>
              <a:t>Amendments to the e-invoice will be allowed on GST portal as per provisions of GST law. All amendments to the e-invoice will be done on GST portal </a:t>
            </a:r>
            <a:r>
              <a:rPr lang="en-US" b="1" dirty="0" smtClean="0">
                <a:solidFill>
                  <a:schemeClr val="bg1">
                    <a:lumMod val="50000"/>
                  </a:schemeClr>
                </a:solidFill>
                <a:latin typeface="Palatino Linotype" panose="02040502050505030304" pitchFamily="18" charset="0"/>
              </a:rPr>
              <a:t>only</a:t>
            </a:r>
            <a:endParaRPr lang="en-US" b="1" dirty="0">
              <a:solidFill>
                <a:schemeClr val="bg1">
                  <a:lumMod val="50000"/>
                </a:schemeClr>
              </a:solidFill>
              <a:latin typeface="Palatino Linotype" panose="02040502050505030304" pitchFamily="18" charset="0"/>
            </a:endParaRPr>
          </a:p>
        </p:txBody>
      </p:sp>
      <p:sp>
        <p:nvSpPr>
          <p:cNvPr id="4" name="Content Placeholder 3">
            <a:extLst>
              <a:ext uri="{FF2B5EF4-FFF2-40B4-BE49-F238E27FC236}">
                <a16:creationId xmlns="" xmlns:a16="http://schemas.microsoft.com/office/drawing/2014/main" id="{D1FA5322-F3CD-4D13-8679-005D59FA8979}"/>
              </a:ext>
            </a:extLst>
          </p:cNvPr>
          <p:cNvSpPr>
            <a:spLocks noGrp="1"/>
          </p:cNvSpPr>
          <p:nvPr>
            <p:ph sz="half" idx="2"/>
          </p:nvPr>
        </p:nvSpPr>
        <p:spPr>
          <a:xfrm>
            <a:off x="6306671" y="2330824"/>
            <a:ext cx="4818529" cy="2994211"/>
          </a:xfrm>
        </p:spPr>
        <p:txBody>
          <a:bodyPr>
            <a:normAutofit fontScale="85000" lnSpcReduction="10000"/>
          </a:bodyPr>
          <a:lstStyle/>
          <a:p>
            <a:pPr marL="0" indent="0">
              <a:buNone/>
            </a:pPr>
            <a:endParaRPr lang="en-US" b="1" dirty="0" smtClean="0">
              <a:solidFill>
                <a:schemeClr val="bg1">
                  <a:lumMod val="50000"/>
                </a:schemeClr>
              </a:solidFill>
              <a:latin typeface="Palatino Linotype" panose="02040502050505030304" pitchFamily="18" charset="0"/>
            </a:endParaRPr>
          </a:p>
          <a:p>
            <a:pPr>
              <a:lnSpc>
                <a:spcPct val="120000"/>
              </a:lnSpc>
            </a:pPr>
            <a:r>
              <a:rPr lang="en-US" b="1" dirty="0" smtClean="0">
                <a:solidFill>
                  <a:schemeClr val="bg1">
                    <a:lumMod val="50000"/>
                  </a:schemeClr>
                </a:solidFill>
                <a:latin typeface="Palatino Linotype" panose="02040502050505030304" pitchFamily="18" charset="0"/>
              </a:rPr>
              <a:t>ITC </a:t>
            </a:r>
            <a:r>
              <a:rPr lang="en-US" b="1" dirty="0">
                <a:solidFill>
                  <a:schemeClr val="bg1">
                    <a:lumMod val="50000"/>
                  </a:schemeClr>
                </a:solidFill>
                <a:latin typeface="Palatino Linotype" panose="02040502050505030304" pitchFamily="18" charset="0"/>
              </a:rPr>
              <a:t>not available on an invoice without IRN by specified category of persons</a:t>
            </a:r>
          </a:p>
          <a:p>
            <a:pPr>
              <a:lnSpc>
                <a:spcPct val="110000"/>
              </a:lnSpc>
            </a:pPr>
            <a:r>
              <a:rPr lang="en-US" b="1" dirty="0">
                <a:solidFill>
                  <a:schemeClr val="bg1">
                    <a:lumMod val="50000"/>
                  </a:schemeClr>
                </a:solidFill>
                <a:latin typeface="Palatino Linotype" panose="02040502050505030304" pitchFamily="18" charset="0"/>
              </a:rPr>
              <a:t>Facility to extend discount is available in e-invoice.</a:t>
            </a:r>
          </a:p>
          <a:p>
            <a:pPr>
              <a:lnSpc>
                <a:spcPct val="120000"/>
              </a:lnSpc>
            </a:pPr>
            <a:r>
              <a:rPr lang="en-US" b="1" dirty="0">
                <a:solidFill>
                  <a:schemeClr val="bg1">
                    <a:lumMod val="50000"/>
                  </a:schemeClr>
                </a:solidFill>
                <a:latin typeface="Palatino Linotype" panose="02040502050505030304" pitchFamily="18" charset="0"/>
              </a:rPr>
              <a:t>E-invoicing system will cater the needs of RCM and export invoicing also</a:t>
            </a:r>
            <a:r>
              <a:rPr lang="en-US" b="1" dirty="0" smtClean="0">
                <a:solidFill>
                  <a:schemeClr val="bg1">
                    <a:lumMod val="50000"/>
                  </a:schemeClr>
                </a:solidFill>
                <a:latin typeface="Palatino Linotype" panose="02040502050505030304" pitchFamily="18" charset="0"/>
              </a:rPr>
              <a:t>.</a:t>
            </a:r>
          </a:p>
          <a:p>
            <a:pPr>
              <a:lnSpc>
                <a:spcPct val="120000"/>
              </a:lnSpc>
            </a:pPr>
            <a:r>
              <a:rPr lang="en-US" b="1" dirty="0" smtClean="0">
                <a:solidFill>
                  <a:schemeClr val="bg1">
                    <a:lumMod val="50000"/>
                  </a:schemeClr>
                </a:solidFill>
                <a:latin typeface="Palatino Linotype" panose="02040502050505030304" pitchFamily="18" charset="0"/>
              </a:rPr>
              <a:t>Invoices issued by registered persons whose aggregate turnover exceeds 500 crores in a FY shall have QR code for supplies to B2C.</a:t>
            </a:r>
            <a:endParaRPr lang="en-US" b="1" dirty="0">
              <a:solidFill>
                <a:schemeClr val="bg1">
                  <a:lumMod val="50000"/>
                </a:schemeClr>
              </a:solidFill>
              <a:latin typeface="Palatino Linotype" panose="02040502050505030304" pitchFamily="18" charset="0"/>
            </a:endParaRPr>
          </a:p>
          <a:p>
            <a:endParaRPr lang="en-US" b="1" dirty="0">
              <a:solidFill>
                <a:schemeClr val="bg1">
                  <a:lumMod val="50000"/>
                </a:schemeClr>
              </a:solidFill>
              <a:latin typeface="Palatino Linotype" panose="02040502050505030304" pitchFamily="18" charset="0"/>
            </a:endParaRPr>
          </a:p>
        </p:txBody>
      </p:sp>
      <p:sp>
        <p:nvSpPr>
          <p:cNvPr id="5" name="TextBox 4">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20</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2119042342"/>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50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750"/>
                            </p:stCondLst>
                            <p:childTnLst>
                              <p:par>
                                <p:cTn id="22" presetID="2" presetClass="entr" presetSubtype="12" fill="hold" grpId="0" nodeType="after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6" fill="hold">
                            <p:stCondLst>
                              <p:cond delay="4000"/>
                            </p:stCondLst>
                            <p:childTnLst>
                              <p:par>
                                <p:cTn id="27" presetID="2" presetClass="entr" presetSubtype="12" fill="hold" grpId="0" nodeType="afterEffect">
                                  <p:stCondLst>
                                    <p:cond delay="50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1" fill="hold">
                            <p:stCondLst>
                              <p:cond delay="5250"/>
                            </p:stCondLst>
                            <p:childTnLst>
                              <p:par>
                                <p:cTn id="32" presetID="2" presetClass="entr" presetSubtype="6" fill="hold" nodeType="afterEffect">
                                  <p:stCondLst>
                                    <p:cond delay="500"/>
                                  </p:stCondLst>
                                  <p:childTnLst>
                                    <p:set>
                                      <p:cBhvr>
                                        <p:cTn id="33" dur="1" fill="hold">
                                          <p:stCondLst>
                                            <p:cond delay="0"/>
                                          </p:stCondLst>
                                        </p:cTn>
                                        <p:tgtEl>
                                          <p:spTgt spid="4">
                                            <p:txEl>
                                              <p:pRg st="1" end="1"/>
                                            </p:txEl>
                                          </p:spTgt>
                                        </p:tgtEl>
                                        <p:attrNameLst>
                                          <p:attrName>style.visibility</p:attrName>
                                        </p:attrNameLst>
                                      </p:cBhvr>
                                      <p:to>
                                        <p:strVal val="visible"/>
                                      </p:to>
                                    </p:set>
                                    <p:anim calcmode="lin" valueType="num">
                                      <p:cBhvr additive="base">
                                        <p:cTn id="34" dur="75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35" dur="75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36" fill="hold">
                            <p:stCondLst>
                              <p:cond delay="6500"/>
                            </p:stCondLst>
                            <p:childTnLst>
                              <p:par>
                                <p:cTn id="37" presetID="2" presetClass="entr" presetSubtype="6" fill="hold" nodeType="afterEffect">
                                  <p:stCondLst>
                                    <p:cond delay="500"/>
                                  </p:stCondLst>
                                  <p:childTnLst>
                                    <p:set>
                                      <p:cBhvr>
                                        <p:cTn id="38" dur="1" fill="hold">
                                          <p:stCondLst>
                                            <p:cond delay="0"/>
                                          </p:stCondLst>
                                        </p:cTn>
                                        <p:tgtEl>
                                          <p:spTgt spid="4">
                                            <p:txEl>
                                              <p:pRg st="2" end="2"/>
                                            </p:txEl>
                                          </p:spTgt>
                                        </p:tgtEl>
                                        <p:attrNameLst>
                                          <p:attrName>style.visibility</p:attrName>
                                        </p:attrNameLst>
                                      </p:cBhvr>
                                      <p:to>
                                        <p:strVal val="visible"/>
                                      </p:to>
                                    </p:set>
                                    <p:anim calcmode="lin" valueType="num">
                                      <p:cBhvr additive="base">
                                        <p:cTn id="39"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40"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41" fill="hold">
                            <p:stCondLst>
                              <p:cond delay="7750"/>
                            </p:stCondLst>
                            <p:childTnLst>
                              <p:par>
                                <p:cTn id="42" presetID="2" presetClass="entr" presetSubtype="6" fill="hold" nodeType="afterEffect">
                                  <p:stCondLst>
                                    <p:cond delay="500"/>
                                  </p:stCondLst>
                                  <p:childTnLst>
                                    <p:set>
                                      <p:cBhvr>
                                        <p:cTn id="43" dur="1" fill="hold">
                                          <p:stCondLst>
                                            <p:cond delay="0"/>
                                          </p:stCondLst>
                                        </p:cTn>
                                        <p:tgtEl>
                                          <p:spTgt spid="4">
                                            <p:txEl>
                                              <p:pRg st="3" end="3"/>
                                            </p:txEl>
                                          </p:spTgt>
                                        </p:tgtEl>
                                        <p:attrNameLst>
                                          <p:attrName>style.visibility</p:attrName>
                                        </p:attrNameLst>
                                      </p:cBhvr>
                                      <p:to>
                                        <p:strVal val="visible"/>
                                      </p:to>
                                    </p:set>
                                    <p:anim calcmode="lin" valueType="num">
                                      <p:cBhvr additive="base">
                                        <p:cTn id="44"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45"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46" fill="hold">
                            <p:stCondLst>
                              <p:cond delay="9000"/>
                            </p:stCondLst>
                            <p:childTnLst>
                              <p:par>
                                <p:cTn id="47" presetID="2" presetClass="entr" presetSubtype="6" fill="hold" nodeType="afterEffect">
                                  <p:stCondLst>
                                    <p:cond delay="50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75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50" dur="75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51" fill="hold">
                            <p:stCondLst>
                              <p:cond delay="10250"/>
                            </p:stCondLst>
                            <p:childTnLst>
                              <p:par>
                                <p:cTn id="52" presetID="53" presetClass="entr" presetSubtype="16" fill="hold" nodeType="afterEffect">
                                  <p:stCondLst>
                                    <p:cond delay="0"/>
                                  </p:stCondLst>
                                  <p:childTnLst>
                                    <p:set>
                                      <p:cBhvr>
                                        <p:cTn id="53" dur="1" fill="hold">
                                          <p:stCondLst>
                                            <p:cond delay="0"/>
                                          </p:stCondLst>
                                        </p:cTn>
                                        <p:tgtEl>
                                          <p:spTgt spid="5">
                                            <p:txEl>
                                              <p:pRg st="0" end="0"/>
                                            </p:txEl>
                                          </p:spTgt>
                                        </p:tgtEl>
                                        <p:attrNameLst>
                                          <p:attrName>style.visibility</p:attrName>
                                        </p:attrNameLst>
                                      </p:cBhvr>
                                      <p:to>
                                        <p:strVal val="visible"/>
                                      </p:to>
                                    </p:set>
                                    <p:anim calcmode="lin" valueType="num">
                                      <p:cBhvr>
                                        <p:cTn id="5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5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56"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7E66D7-D0A7-475C-BF2D-6E6D20B98E1B}"/>
              </a:ext>
            </a:extLst>
          </p:cNvPr>
          <p:cNvSpPr>
            <a:spLocks noGrp="1"/>
          </p:cNvSpPr>
          <p:nvPr>
            <p:ph type="title"/>
          </p:nvPr>
        </p:nvSpPr>
        <p:spPr/>
        <p:txBody>
          <a:bodyPr/>
          <a:lstStyle/>
          <a:p>
            <a:r>
              <a:rPr lang="en-GB" b="1" dirty="0" smtClean="0">
                <a:solidFill>
                  <a:srgbClr val="C00000"/>
                </a:solidFill>
                <a:latin typeface="Palatino Linotype" panose="02040502050505030304" pitchFamily="18" charset="0"/>
              </a:rPr>
              <a:t>ADVANTAGES…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D2706EB3-BB41-4D96-BD78-CEB2056E2103}"/>
              </a:ext>
            </a:extLst>
          </p:cNvPr>
          <p:cNvSpPr>
            <a:spLocks noGrp="1"/>
          </p:cNvSpPr>
          <p:nvPr>
            <p:ph sz="half" idx="1"/>
          </p:nvPr>
        </p:nvSpPr>
        <p:spPr>
          <a:xfrm>
            <a:off x="1026459" y="2646741"/>
            <a:ext cx="4754880" cy="2755751"/>
          </a:xfrm>
        </p:spPr>
        <p:txBody>
          <a:bodyPr>
            <a:normAutofit fontScale="25000" lnSpcReduction="20000"/>
          </a:bodyPr>
          <a:lstStyle/>
          <a:p>
            <a:r>
              <a:rPr lang="en-US" sz="6400" b="1" dirty="0" smtClean="0">
                <a:solidFill>
                  <a:schemeClr val="bg1">
                    <a:lumMod val="50000"/>
                  </a:schemeClr>
                </a:solidFill>
                <a:latin typeface="Palatino Linotype" panose="02040502050505030304" pitchFamily="18" charset="0"/>
              </a:rPr>
              <a:t>Businesses </a:t>
            </a:r>
            <a:r>
              <a:rPr lang="en-US" sz="6400" b="1" dirty="0">
                <a:solidFill>
                  <a:schemeClr val="bg1">
                    <a:lumMod val="50000"/>
                  </a:schemeClr>
                </a:solidFill>
                <a:latin typeface="Palatino Linotype" panose="02040502050505030304" pitchFamily="18" charset="0"/>
              </a:rPr>
              <a:t>will be relieved from carrying hard copies of invoice during transit of goods in future</a:t>
            </a:r>
          </a:p>
          <a:p>
            <a:pPr>
              <a:lnSpc>
                <a:spcPct val="120000"/>
              </a:lnSpc>
            </a:pPr>
            <a:r>
              <a:rPr lang="en-US" sz="6400" b="1" dirty="0">
                <a:solidFill>
                  <a:schemeClr val="bg1">
                    <a:lumMod val="50000"/>
                  </a:schemeClr>
                </a:solidFill>
                <a:latin typeface="Palatino Linotype" panose="02040502050505030304" pitchFamily="18" charset="0"/>
              </a:rPr>
              <a:t>The proposed electronic invoice system also reduces the need for post-audit systems of invoice matching drastically, as it ensures in real-time that fiscal documents are tax compliant</a:t>
            </a:r>
          </a:p>
          <a:p>
            <a:r>
              <a:rPr lang="en-US" sz="6400" b="1" dirty="0">
                <a:solidFill>
                  <a:schemeClr val="bg1">
                    <a:lumMod val="50000"/>
                  </a:schemeClr>
                </a:solidFill>
                <a:latin typeface="Palatino Linotype" panose="02040502050505030304" pitchFamily="18" charset="0"/>
              </a:rPr>
              <a:t>E-Way bill can be generated using e-Invoice data. Part A of e-way bill would be automatically filled using e-invoice data</a:t>
            </a:r>
          </a:p>
          <a:p>
            <a:endParaRPr lang="en-US" b="1" dirty="0">
              <a:solidFill>
                <a:schemeClr val="bg1">
                  <a:lumMod val="50000"/>
                </a:schemeClr>
              </a:solidFill>
              <a:latin typeface="Palatino Linotype" panose="02040502050505030304" pitchFamily="18" charset="0"/>
            </a:endParaRPr>
          </a:p>
        </p:txBody>
      </p:sp>
      <p:sp>
        <p:nvSpPr>
          <p:cNvPr id="4" name="Content Placeholder 3">
            <a:extLst>
              <a:ext uri="{FF2B5EF4-FFF2-40B4-BE49-F238E27FC236}">
                <a16:creationId xmlns="" xmlns:a16="http://schemas.microsoft.com/office/drawing/2014/main" id="{D1FA5322-F3CD-4D13-8679-005D59FA8979}"/>
              </a:ext>
            </a:extLst>
          </p:cNvPr>
          <p:cNvSpPr>
            <a:spLocks noGrp="1"/>
          </p:cNvSpPr>
          <p:nvPr>
            <p:ph sz="half" idx="2"/>
          </p:nvPr>
        </p:nvSpPr>
        <p:spPr>
          <a:xfrm>
            <a:off x="5962426" y="2407919"/>
            <a:ext cx="4754880" cy="3141234"/>
          </a:xfrm>
        </p:spPr>
        <p:txBody>
          <a:bodyPr>
            <a:normAutofit fontScale="25000" lnSpcReduction="20000"/>
          </a:bodyPr>
          <a:lstStyle/>
          <a:p>
            <a:endParaRPr lang="en-US" b="1" dirty="0" smtClean="0">
              <a:solidFill>
                <a:schemeClr val="bg1">
                  <a:lumMod val="50000"/>
                </a:schemeClr>
              </a:solidFill>
              <a:latin typeface="Palatino Linotype" panose="02040502050505030304" pitchFamily="18" charset="0"/>
            </a:endParaRPr>
          </a:p>
          <a:p>
            <a:pPr>
              <a:lnSpc>
                <a:spcPct val="120000"/>
              </a:lnSpc>
            </a:pPr>
            <a:r>
              <a:rPr lang="en-US" sz="6400" b="1" dirty="0" smtClean="0">
                <a:solidFill>
                  <a:schemeClr val="bg1">
                    <a:lumMod val="50000"/>
                  </a:schemeClr>
                </a:solidFill>
                <a:latin typeface="Palatino Linotype" panose="02040502050505030304" pitchFamily="18" charset="0"/>
              </a:rPr>
              <a:t>E - invoice </a:t>
            </a:r>
            <a:r>
              <a:rPr lang="en-US" sz="6400" b="1" dirty="0">
                <a:solidFill>
                  <a:schemeClr val="bg1">
                    <a:lumMod val="50000"/>
                  </a:schemeClr>
                </a:solidFill>
                <a:latin typeface="Palatino Linotype" panose="02040502050505030304" pitchFamily="18" charset="0"/>
              </a:rPr>
              <a:t>leads to significant reduction of the tax evasion, which paves the way to better management of taxes and freeing human resources for other important work</a:t>
            </a:r>
            <a:br>
              <a:rPr lang="en-US" sz="6400" b="1" dirty="0">
                <a:solidFill>
                  <a:schemeClr val="bg1">
                    <a:lumMod val="50000"/>
                  </a:schemeClr>
                </a:solidFill>
                <a:latin typeface="Palatino Linotype" panose="02040502050505030304" pitchFamily="18" charset="0"/>
              </a:rPr>
            </a:br>
            <a:endParaRPr lang="en-US" sz="6400" b="1" dirty="0">
              <a:solidFill>
                <a:schemeClr val="bg1">
                  <a:lumMod val="50000"/>
                </a:schemeClr>
              </a:solidFill>
              <a:latin typeface="Palatino Linotype" panose="02040502050505030304" pitchFamily="18" charset="0"/>
            </a:endParaRPr>
          </a:p>
          <a:p>
            <a:r>
              <a:rPr lang="en-US" sz="6400" b="1" dirty="0">
                <a:solidFill>
                  <a:schemeClr val="bg1">
                    <a:lumMod val="50000"/>
                  </a:schemeClr>
                </a:solidFill>
                <a:latin typeface="Palatino Linotype" panose="02040502050505030304" pitchFamily="18" charset="0"/>
              </a:rPr>
              <a:t>Various types of fraud like no invoicing or invoicing with no goods supplied, fraudulent export ITC refunds, suppression of turnover etc., can be addressed through increasing use of e-invoices</a:t>
            </a:r>
          </a:p>
          <a:p>
            <a:r>
              <a:rPr lang="en-US" sz="6400" b="1" dirty="0">
                <a:solidFill>
                  <a:schemeClr val="bg1">
                    <a:lumMod val="50000"/>
                  </a:schemeClr>
                </a:solidFill>
                <a:latin typeface="Palatino Linotype" panose="02040502050505030304" pitchFamily="18" charset="0"/>
              </a:rPr>
              <a:t>Manual data-entry errors can be minimized to a large extent.</a:t>
            </a:r>
            <a:r>
              <a:rPr lang="en-US" b="1" dirty="0">
                <a:solidFill>
                  <a:schemeClr val="bg1">
                    <a:lumMod val="50000"/>
                  </a:schemeClr>
                </a:solidFill>
                <a:latin typeface="Palatino Linotype" panose="02040502050505030304" pitchFamily="18" charset="0"/>
              </a:rPr>
              <a:t/>
            </a:r>
            <a:br>
              <a:rPr lang="en-US" b="1" dirty="0">
                <a:solidFill>
                  <a:schemeClr val="bg1">
                    <a:lumMod val="50000"/>
                  </a:schemeClr>
                </a:solidFill>
                <a:latin typeface="Palatino Linotype" panose="02040502050505030304" pitchFamily="18" charset="0"/>
              </a:rPr>
            </a:br>
            <a:r>
              <a:rPr lang="en-US" b="1" dirty="0">
                <a:solidFill>
                  <a:schemeClr val="bg1">
                    <a:lumMod val="50000"/>
                  </a:schemeClr>
                </a:solidFill>
                <a:latin typeface="Palatino Linotype" panose="02040502050505030304" pitchFamily="18" charset="0"/>
              </a:rPr>
              <a:t>                                                      </a:t>
            </a:r>
            <a:br>
              <a:rPr lang="en-US" b="1" dirty="0">
                <a:solidFill>
                  <a:schemeClr val="bg1">
                    <a:lumMod val="50000"/>
                  </a:schemeClr>
                </a:solidFill>
                <a:latin typeface="Palatino Linotype" panose="02040502050505030304" pitchFamily="18" charset="0"/>
              </a:rPr>
            </a:br>
            <a:endParaRPr lang="en-US" b="1" dirty="0">
              <a:solidFill>
                <a:schemeClr val="bg1">
                  <a:lumMod val="50000"/>
                </a:schemeClr>
              </a:solidFill>
              <a:latin typeface="Palatino Linotype" panose="02040502050505030304" pitchFamily="18" charset="0"/>
            </a:endParaRPr>
          </a:p>
        </p:txBody>
      </p:sp>
      <p:sp>
        <p:nvSpPr>
          <p:cNvPr id="5" name="TextBox 4">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21</a:t>
            </a:r>
            <a:endParaRPr lang="en-GB"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892056748"/>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50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750"/>
                            </p:stCondLst>
                            <p:childTnLst>
                              <p:par>
                                <p:cTn id="22" presetID="2" presetClass="entr" presetSubtype="12" fill="hold" grpId="0" nodeType="after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6" fill="hold">
                            <p:stCondLst>
                              <p:cond delay="4000"/>
                            </p:stCondLst>
                            <p:childTnLst>
                              <p:par>
                                <p:cTn id="27" presetID="2" presetClass="entr" presetSubtype="12" fill="hold" grpId="0" nodeType="afterEffect">
                                  <p:stCondLst>
                                    <p:cond delay="50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1" fill="hold">
                            <p:stCondLst>
                              <p:cond delay="5250"/>
                            </p:stCondLst>
                            <p:childTnLst>
                              <p:par>
                                <p:cTn id="32" presetID="2" presetClass="entr" presetSubtype="6" fill="hold" nodeType="afterEffect">
                                  <p:stCondLst>
                                    <p:cond delay="500"/>
                                  </p:stCondLst>
                                  <p:childTnLst>
                                    <p:set>
                                      <p:cBhvr>
                                        <p:cTn id="33" dur="1" fill="hold">
                                          <p:stCondLst>
                                            <p:cond delay="0"/>
                                          </p:stCondLst>
                                        </p:cTn>
                                        <p:tgtEl>
                                          <p:spTgt spid="4">
                                            <p:txEl>
                                              <p:pRg st="1" end="1"/>
                                            </p:txEl>
                                          </p:spTgt>
                                        </p:tgtEl>
                                        <p:attrNameLst>
                                          <p:attrName>style.visibility</p:attrName>
                                        </p:attrNameLst>
                                      </p:cBhvr>
                                      <p:to>
                                        <p:strVal val="visible"/>
                                      </p:to>
                                    </p:set>
                                    <p:anim calcmode="lin" valueType="num">
                                      <p:cBhvr additive="base">
                                        <p:cTn id="34" dur="75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35" dur="75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36" fill="hold">
                            <p:stCondLst>
                              <p:cond delay="6500"/>
                            </p:stCondLst>
                            <p:childTnLst>
                              <p:par>
                                <p:cTn id="37" presetID="2" presetClass="entr" presetSubtype="6" fill="hold" nodeType="afterEffect">
                                  <p:stCondLst>
                                    <p:cond delay="500"/>
                                  </p:stCondLst>
                                  <p:childTnLst>
                                    <p:set>
                                      <p:cBhvr>
                                        <p:cTn id="38" dur="1" fill="hold">
                                          <p:stCondLst>
                                            <p:cond delay="0"/>
                                          </p:stCondLst>
                                        </p:cTn>
                                        <p:tgtEl>
                                          <p:spTgt spid="4">
                                            <p:txEl>
                                              <p:pRg st="2" end="2"/>
                                            </p:txEl>
                                          </p:spTgt>
                                        </p:tgtEl>
                                        <p:attrNameLst>
                                          <p:attrName>style.visibility</p:attrName>
                                        </p:attrNameLst>
                                      </p:cBhvr>
                                      <p:to>
                                        <p:strVal val="visible"/>
                                      </p:to>
                                    </p:set>
                                    <p:anim calcmode="lin" valueType="num">
                                      <p:cBhvr additive="base">
                                        <p:cTn id="39"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40"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41" fill="hold">
                            <p:stCondLst>
                              <p:cond delay="7750"/>
                            </p:stCondLst>
                            <p:childTnLst>
                              <p:par>
                                <p:cTn id="42" presetID="2" presetClass="entr" presetSubtype="6" fill="hold" nodeType="afterEffect">
                                  <p:stCondLst>
                                    <p:cond delay="500"/>
                                  </p:stCondLst>
                                  <p:childTnLst>
                                    <p:set>
                                      <p:cBhvr>
                                        <p:cTn id="43" dur="1" fill="hold">
                                          <p:stCondLst>
                                            <p:cond delay="0"/>
                                          </p:stCondLst>
                                        </p:cTn>
                                        <p:tgtEl>
                                          <p:spTgt spid="4">
                                            <p:txEl>
                                              <p:pRg st="3" end="3"/>
                                            </p:txEl>
                                          </p:spTgt>
                                        </p:tgtEl>
                                        <p:attrNameLst>
                                          <p:attrName>style.visibility</p:attrName>
                                        </p:attrNameLst>
                                      </p:cBhvr>
                                      <p:to>
                                        <p:strVal val="visible"/>
                                      </p:to>
                                    </p:set>
                                    <p:anim calcmode="lin" valueType="num">
                                      <p:cBhvr additive="base">
                                        <p:cTn id="44"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45"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46" fill="hold">
                            <p:stCondLst>
                              <p:cond delay="9000"/>
                            </p:stCondLst>
                            <p:childTnLst>
                              <p:par>
                                <p:cTn id="47" presetID="53" presetClass="entr" presetSubtype="16" fill="hold" nodeType="after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p:cTn id="49"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51"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E8102-BF97-4C5E-894E-2A116AC80B9F}"/>
              </a:ext>
            </a:extLst>
          </p:cNvPr>
          <p:cNvSpPr>
            <a:spLocks noGrp="1"/>
          </p:cNvSpPr>
          <p:nvPr>
            <p:ph type="title"/>
          </p:nvPr>
        </p:nvSpPr>
        <p:spPr>
          <a:xfrm>
            <a:off x="9242612" y="1311122"/>
            <a:ext cx="2430780" cy="1340179"/>
          </a:xfrm>
        </p:spPr>
        <p:txBody>
          <a:bodyPr>
            <a:normAutofit/>
          </a:bodyPr>
          <a:lstStyle/>
          <a:p>
            <a:pPr algn="just"/>
            <a:r>
              <a:rPr lang="en-GB" sz="2000" dirty="0" smtClean="0">
                <a:latin typeface="Palatino Linotype" panose="02040502050505030304" pitchFamily="18" charset="0"/>
              </a:rPr>
              <a:t>And the correct answer is…</a:t>
            </a:r>
            <a:br>
              <a:rPr lang="en-GB" sz="2000" dirty="0" smtClean="0">
                <a:latin typeface="Palatino Linotype" panose="02040502050505030304" pitchFamily="18" charset="0"/>
              </a:rPr>
            </a:br>
            <a:r>
              <a:rPr lang="en-GB" sz="2000" dirty="0">
                <a:latin typeface="Palatino Linotype" panose="02040502050505030304" pitchFamily="18" charset="0"/>
              </a:rPr>
              <a:t/>
            </a:r>
            <a:br>
              <a:rPr lang="en-GB" sz="2000" dirty="0">
                <a:latin typeface="Palatino Linotype" panose="02040502050505030304" pitchFamily="18" charset="0"/>
              </a:rPr>
            </a:br>
            <a:endParaRPr lang="en-GB" sz="2000" dirty="0">
              <a:latin typeface="Palatino Linotype" panose="02040502050505030304"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129" y="266509"/>
            <a:ext cx="8523677" cy="6381833"/>
          </a:xfrm>
        </p:spPr>
      </p:pic>
      <p:sp>
        <p:nvSpPr>
          <p:cNvPr id="4" name="Text Placeholder 3">
            <a:extLst>
              <a:ext uri="{FF2B5EF4-FFF2-40B4-BE49-F238E27FC236}">
                <a16:creationId xmlns="" xmlns:a16="http://schemas.microsoft.com/office/drawing/2014/main" id="{85F8122A-0F0E-4084-BD39-A625C5361225}"/>
              </a:ext>
            </a:extLst>
          </p:cNvPr>
          <p:cNvSpPr>
            <a:spLocks noGrp="1"/>
          </p:cNvSpPr>
          <p:nvPr>
            <p:ph type="body" sz="half" idx="2"/>
          </p:nvPr>
        </p:nvSpPr>
        <p:spPr>
          <a:xfrm>
            <a:off x="9242612" y="3962399"/>
            <a:ext cx="2430780" cy="2429211"/>
          </a:xfrm>
        </p:spPr>
        <p:txBody>
          <a:bodyPr>
            <a:normAutofit/>
          </a:bodyPr>
          <a:lstStyle/>
          <a:p>
            <a:r>
              <a:rPr lang="en-US" sz="1600" dirty="0">
                <a:solidFill>
                  <a:schemeClr val="bg1"/>
                </a:solidFill>
                <a:latin typeface="Palatino Linotype" panose="02040502050505030304" pitchFamily="18" charset="0"/>
              </a:rPr>
              <a:t>D – None of the above. </a:t>
            </a:r>
            <a:endParaRPr lang="en-US" sz="1600" dirty="0" smtClean="0">
              <a:solidFill>
                <a:schemeClr val="bg1"/>
              </a:solidFill>
              <a:latin typeface="Palatino Linotype" panose="02040502050505030304" pitchFamily="18" charset="0"/>
            </a:endParaRPr>
          </a:p>
          <a:p>
            <a:r>
              <a:rPr lang="en-GB" sz="1600" dirty="0" smtClean="0">
                <a:solidFill>
                  <a:schemeClr val="bg1"/>
                </a:solidFill>
                <a:latin typeface="Palatino Linotype" panose="02040502050505030304" pitchFamily="18" charset="0"/>
              </a:rPr>
              <a:t>Then what else it would be so mightier than the formidable currencies on this planet!!! </a:t>
            </a:r>
          </a:p>
          <a:p>
            <a:r>
              <a:rPr lang="en-GB" sz="2400" dirty="0" smtClean="0">
                <a:solidFill>
                  <a:schemeClr val="bg1"/>
                </a:solidFill>
                <a:latin typeface="Palatino Linotype" panose="02040502050505030304" pitchFamily="18" charset="0"/>
              </a:rPr>
              <a:t>It is…</a:t>
            </a:r>
            <a:endParaRPr lang="en-GB" sz="2400" dirty="0">
              <a:solidFill>
                <a:schemeClr val="bg1"/>
              </a:solidFill>
            </a:endParaRPr>
          </a:p>
        </p:txBody>
      </p:sp>
      <p:sp>
        <p:nvSpPr>
          <p:cNvPr id="6" name="TextBox 5">
            <a:extLst>
              <a:ext uri="{FF2B5EF4-FFF2-40B4-BE49-F238E27FC236}">
                <a16:creationId xmlns="" xmlns:a16="http://schemas.microsoft.com/office/drawing/2014/main" id="{20D1AAB4-173F-419D-8DAD-F1EDA87118DB}"/>
              </a:ext>
            </a:extLst>
          </p:cNvPr>
          <p:cNvSpPr txBox="1"/>
          <p:nvPr/>
        </p:nvSpPr>
        <p:spPr>
          <a:xfrm>
            <a:off x="6823110" y="561274"/>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chemeClr val="bg1"/>
                </a:solidFill>
                <a:latin typeface="Palatino Linotype" panose="02040502050505030304" pitchFamily="18" charset="0"/>
              </a:rPr>
              <a:t>22</a:t>
            </a:r>
            <a:endParaRPr lang="en-GB" b="1" dirty="0">
              <a:solidFill>
                <a:schemeClr val="bg1"/>
              </a:solidFill>
              <a:latin typeface="Palatino Linotype" panose="02040502050505030304" pitchFamily="18" charset="0"/>
            </a:endParaRPr>
          </a:p>
        </p:txBody>
      </p:sp>
    </p:spTree>
    <p:extLst>
      <p:ext uri="{BB962C8B-B14F-4D97-AF65-F5344CB8AC3E}">
        <p14:creationId xmlns:p14="http://schemas.microsoft.com/office/powerpoint/2010/main" val="3470390755"/>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22" presetClass="entr" presetSubtype="1"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up)">
                                      <p:cBhvr>
                                        <p:cTn id="13" dur="1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47" presetClass="entr" presetSubtype="0"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1000"/>
                                        <p:tgtEl>
                                          <p:spTgt spid="4">
                                            <p:txEl>
                                              <p:pRg st="0" end="0"/>
                                            </p:txEl>
                                          </p:spTgt>
                                        </p:tgtEl>
                                      </p:cBhvr>
                                    </p:animEffect>
                                    <p:anim calcmode="lin" valueType="num">
                                      <p:cBhvr>
                                        <p:cTn id="1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fade">
                                      <p:cBhvr>
                                        <p:cTn id="25" dur="1000"/>
                                        <p:tgtEl>
                                          <p:spTgt spid="4">
                                            <p:txEl>
                                              <p:pRg st="1" end="1"/>
                                            </p:txEl>
                                          </p:spTgt>
                                        </p:tgtEl>
                                      </p:cBhvr>
                                    </p:animEffect>
                                    <p:anim calcmode="lin" valueType="num">
                                      <p:cBhvr>
                                        <p:cTn id="2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1000"/>
                                        <p:tgtEl>
                                          <p:spTgt spid="4">
                                            <p:txEl>
                                              <p:pRg st="2" end="2"/>
                                            </p:txEl>
                                          </p:spTgt>
                                        </p:tgtEl>
                                      </p:cBhvr>
                                    </p:animEffect>
                                    <p:anim calcmode="lin" valueType="num">
                                      <p:cBhvr>
                                        <p:cTn id="3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p:cTn id="39" dur="1500" fill="hold"/>
                                        <p:tgtEl>
                                          <p:spTgt spid="5"/>
                                        </p:tgtEl>
                                        <p:attrNameLst>
                                          <p:attrName>ppt_w</p:attrName>
                                        </p:attrNameLst>
                                      </p:cBhvr>
                                      <p:tavLst>
                                        <p:tav tm="0">
                                          <p:val>
                                            <p:fltVal val="0"/>
                                          </p:val>
                                        </p:tav>
                                        <p:tav tm="100000">
                                          <p:val>
                                            <p:strVal val="#ppt_w"/>
                                          </p:val>
                                        </p:tav>
                                      </p:tavLst>
                                    </p:anim>
                                    <p:anim calcmode="lin" valueType="num">
                                      <p:cBhvr>
                                        <p:cTn id="40" dur="1500" fill="hold"/>
                                        <p:tgtEl>
                                          <p:spTgt spid="5"/>
                                        </p:tgtEl>
                                        <p:attrNameLst>
                                          <p:attrName>ppt_h</p:attrName>
                                        </p:attrNameLst>
                                      </p:cBhvr>
                                      <p:tavLst>
                                        <p:tav tm="0">
                                          <p:val>
                                            <p:fltVal val="0"/>
                                          </p:val>
                                        </p:tav>
                                        <p:tav tm="100000">
                                          <p:val>
                                            <p:strVal val="#ppt_h"/>
                                          </p:val>
                                        </p:tav>
                                      </p:tavLst>
                                    </p:anim>
                                    <p:anim calcmode="lin" valueType="num">
                                      <p:cBhvr>
                                        <p:cTn id="41" dur="1500" fill="hold"/>
                                        <p:tgtEl>
                                          <p:spTgt spid="5"/>
                                        </p:tgtEl>
                                        <p:attrNameLst>
                                          <p:attrName>style.rotation</p:attrName>
                                        </p:attrNameLst>
                                      </p:cBhvr>
                                      <p:tavLst>
                                        <p:tav tm="0">
                                          <p:val>
                                            <p:fltVal val="90"/>
                                          </p:val>
                                        </p:tav>
                                        <p:tav tm="100000">
                                          <p:val>
                                            <p:fltVal val="0"/>
                                          </p:val>
                                        </p:tav>
                                      </p:tavLst>
                                    </p:anim>
                                    <p:animEffect transition="in" filter="fade">
                                      <p:cBhvr>
                                        <p:cTn id="42"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987924"/>
            <a:ext cx="9068586" cy="2590800"/>
          </a:xfrm>
        </p:spPr>
        <p:txBody>
          <a:bodyPr/>
          <a:lstStyle/>
          <a:p>
            <a:r>
              <a:rPr lang="en-US" sz="4800" b="1" dirty="0" smtClean="0">
                <a:solidFill>
                  <a:schemeClr val="bg1">
                    <a:lumMod val="50000"/>
                  </a:schemeClr>
                </a:solidFill>
                <a:latin typeface="Palatino Linotype" panose="02040502050505030304" pitchFamily="18" charset="0"/>
              </a:rPr>
              <a:t>The end</a:t>
            </a:r>
            <a:endParaRPr lang="en-US" sz="4800" b="1" dirty="0">
              <a:solidFill>
                <a:schemeClr val="bg1">
                  <a:lumMod val="50000"/>
                </a:schemeClr>
              </a:solidFill>
              <a:latin typeface="Palatino Linotype" panose="02040502050505030304" pitchFamily="18" charset="0"/>
            </a:endParaRPr>
          </a:p>
        </p:txBody>
      </p:sp>
      <p:sp>
        <p:nvSpPr>
          <p:cNvPr id="3" name="Subtitle 2"/>
          <p:cNvSpPr>
            <a:spLocks noGrp="1"/>
          </p:cNvSpPr>
          <p:nvPr>
            <p:ph type="subTitle" idx="1"/>
          </p:nvPr>
        </p:nvSpPr>
        <p:spPr>
          <a:xfrm>
            <a:off x="1669676" y="4578724"/>
            <a:ext cx="9070848" cy="745696"/>
          </a:xfrm>
        </p:spPr>
        <p:txBody>
          <a:bodyPr vert="horz" lIns="91440" tIns="45720" rIns="91440" bIns="45720" rtlCol="0" anchor="t">
            <a:normAutofit/>
          </a:bodyPr>
          <a:lstStyle/>
          <a:p>
            <a:r>
              <a:rPr lang="en-US" sz="2000" b="1" dirty="0" smtClean="0">
                <a:solidFill>
                  <a:srgbClr val="C00000"/>
                </a:solidFill>
                <a:latin typeface="Garamond"/>
              </a:rPr>
              <a:t>www.swamyassociates.com</a:t>
            </a:r>
          </a:p>
        </p:txBody>
      </p:sp>
      <p:sp>
        <p:nvSpPr>
          <p:cNvPr id="6" name="TextBox 5">
            <a:extLst>
              <a:ext uri="{FF2B5EF4-FFF2-40B4-BE49-F238E27FC236}">
                <a16:creationId xmlns=""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23</a:t>
            </a:r>
            <a:endParaRPr lang="en-GB" b="1" dirty="0">
              <a:solidFill>
                <a:srgbClr val="C00000"/>
              </a:solidFill>
              <a:latin typeface="Palatino Linotype" panose="02040502050505030304" pitchFamily="18" charset="0"/>
            </a:endParaRPr>
          </a:p>
        </p:txBody>
      </p:sp>
      <p:cxnSp>
        <p:nvCxnSpPr>
          <p:cNvPr id="5" name="Straight Arrow Connector 4"/>
          <p:cNvCxnSpPr/>
          <p:nvPr/>
        </p:nvCxnSpPr>
        <p:spPr>
          <a:xfrm>
            <a:off x="1922931" y="5065058"/>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
        <p:nvSpPr>
          <p:cNvPr id="4" name="TextBox 3"/>
          <p:cNvSpPr txBox="1"/>
          <p:nvPr/>
        </p:nvSpPr>
        <p:spPr>
          <a:xfrm>
            <a:off x="2079811" y="5114365"/>
            <a:ext cx="8162366" cy="261610"/>
          </a:xfrm>
          <a:prstGeom prst="rect">
            <a:avLst/>
          </a:prstGeom>
          <a:noFill/>
        </p:spPr>
        <p:txBody>
          <a:bodyPr wrap="square" rtlCol="0">
            <a:spAutoFit/>
          </a:bodyPr>
          <a:lstStyle/>
          <a:p>
            <a:pPr algn="ctr"/>
            <a:r>
              <a:rPr lang="en-US" sz="1100" b="1" dirty="0" smtClean="0">
                <a:solidFill>
                  <a:srgbClr val="C00000"/>
                </a:solidFill>
                <a:latin typeface="Palatino Linotype" panose="02040502050505030304" pitchFamily="18" charset="0"/>
              </a:rPr>
              <a:t>Chennai . Coimbatore. Madurai . Bengaluru . Hyderabad . Ahmedabad . Pune . Delhi</a:t>
            </a:r>
            <a:endParaRPr lang="en-IN" sz="1100"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1421743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5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500"/>
                                        <p:tgtEl>
                                          <p:spTgt spid="2"/>
                                        </p:tgtEl>
                                      </p:cBhvr>
                                    </p:animEffect>
                                    <p:anim calcmode="lin" valueType="num">
                                      <p:cBhvr>
                                        <p:cTn id="14" dur="1500" fill="hold"/>
                                        <p:tgtEl>
                                          <p:spTgt spid="2"/>
                                        </p:tgtEl>
                                        <p:attrNameLst>
                                          <p:attrName>ppt_x</p:attrName>
                                        </p:attrNameLst>
                                      </p:cBhvr>
                                      <p:tavLst>
                                        <p:tav tm="0">
                                          <p:val>
                                            <p:strVal val="#ppt_x"/>
                                          </p:val>
                                        </p:tav>
                                        <p:tav tm="100000">
                                          <p:val>
                                            <p:strVal val="#ppt_x"/>
                                          </p:val>
                                        </p:tav>
                                      </p:tavLst>
                                    </p:anim>
                                    <p:anim calcmode="lin" valueType="num">
                                      <p:cBhvr>
                                        <p:cTn id="15" dur="15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2500"/>
                            </p:stCondLst>
                            <p:childTnLst>
                              <p:par>
                                <p:cTn id="17" presetID="2" presetClass="entr" presetSubtype="8" fill="hold" nodeType="after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3750"/>
                            </p:stCondLst>
                            <p:childTnLst>
                              <p:par>
                                <p:cTn id="22" presetID="53" presetClass="entr" presetSubtype="16"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125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12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1250"/>
                                        <p:tgtEl>
                                          <p:spTgt spid="3">
                                            <p:txEl>
                                              <p:pRg st="0" end="0"/>
                                            </p:txEl>
                                          </p:spTgt>
                                        </p:tgtEl>
                                      </p:cBhvr>
                                    </p:animEffect>
                                  </p:childTnLst>
                                </p:cTn>
                              </p:par>
                            </p:childTnLst>
                          </p:cTn>
                        </p:par>
                        <p:par>
                          <p:cTn id="27" fill="hold">
                            <p:stCondLst>
                              <p:cond delay="5000"/>
                            </p:stCondLst>
                            <p:childTnLst>
                              <p:par>
                                <p:cTn id="28" presetID="22" presetClass="entr" presetSubtype="8" fill="hold" grpId="0" nodeType="afterEffect">
                                  <p:stCondLst>
                                    <p:cond delay="250"/>
                                  </p:stCondLst>
                                  <p:childTnLst>
                                    <p:set>
                                      <p:cBhvr>
                                        <p:cTn id="29" dur="1" fill="hold">
                                          <p:stCondLst>
                                            <p:cond delay="0"/>
                                          </p:stCondLst>
                                        </p:cTn>
                                        <p:tgtEl>
                                          <p:spTgt spid="4"/>
                                        </p:tgtEl>
                                        <p:attrNameLst>
                                          <p:attrName>style.visibility</p:attrName>
                                        </p:attrNameLst>
                                      </p:cBhvr>
                                      <p:to>
                                        <p:strVal val="visible"/>
                                      </p:to>
                                    </p:set>
                                    <p:animEffect transition="in" filter="wipe(left)">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987924"/>
            <a:ext cx="9068586" cy="2590800"/>
          </a:xfrm>
        </p:spPr>
        <p:txBody>
          <a:bodyPr/>
          <a:lstStyle/>
          <a:p>
            <a:r>
              <a:rPr lang="en-US" sz="4800" b="1" dirty="0" smtClean="0">
                <a:solidFill>
                  <a:schemeClr val="bg1">
                    <a:lumMod val="50000"/>
                  </a:schemeClr>
                </a:solidFill>
                <a:latin typeface="Palatino Linotype" panose="02040502050505030304" pitchFamily="18" charset="0"/>
              </a:rPr>
              <a:t>Thanks</a:t>
            </a:r>
            <a:endParaRPr lang="en-US" sz="4800" b="1" dirty="0">
              <a:solidFill>
                <a:schemeClr val="bg1">
                  <a:lumMod val="50000"/>
                </a:schemeClr>
              </a:solidFill>
              <a:latin typeface="Palatino Linotype" panose="02040502050505030304" pitchFamily="18" charset="0"/>
            </a:endParaRPr>
          </a:p>
        </p:txBody>
      </p:sp>
      <p:sp>
        <p:nvSpPr>
          <p:cNvPr id="3" name="Subtitle 2"/>
          <p:cNvSpPr>
            <a:spLocks noGrp="1"/>
          </p:cNvSpPr>
          <p:nvPr>
            <p:ph type="subTitle" idx="1"/>
          </p:nvPr>
        </p:nvSpPr>
        <p:spPr>
          <a:xfrm>
            <a:off x="1669676" y="4578724"/>
            <a:ext cx="9070848" cy="745696"/>
          </a:xfrm>
        </p:spPr>
        <p:txBody>
          <a:bodyPr vert="horz" lIns="91440" tIns="45720" rIns="91440" bIns="45720" rtlCol="0" anchor="t">
            <a:normAutofit/>
          </a:bodyPr>
          <a:lstStyle/>
          <a:p>
            <a:r>
              <a:rPr lang="en-US" sz="2000" b="1" dirty="0" smtClean="0">
                <a:solidFill>
                  <a:srgbClr val="C00000"/>
                </a:solidFill>
                <a:latin typeface="Garamond"/>
              </a:rPr>
              <a:t>www.swamyassociates.com</a:t>
            </a:r>
          </a:p>
        </p:txBody>
      </p:sp>
      <p:sp>
        <p:nvSpPr>
          <p:cNvPr id="6" name="TextBox 5">
            <a:extLst>
              <a:ext uri="{FF2B5EF4-FFF2-40B4-BE49-F238E27FC236}">
                <a16:creationId xmlns=""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smtClean="0">
                <a:solidFill>
                  <a:srgbClr val="C00000"/>
                </a:solidFill>
                <a:latin typeface="Palatino Linotype" panose="02040502050505030304" pitchFamily="18" charset="0"/>
              </a:rPr>
              <a:t>24</a:t>
            </a:r>
            <a:endParaRPr lang="en-GB" b="1" dirty="0">
              <a:solidFill>
                <a:srgbClr val="C00000"/>
              </a:solidFill>
              <a:latin typeface="Palatino Linotype" panose="02040502050505030304" pitchFamily="18" charset="0"/>
            </a:endParaRPr>
          </a:p>
        </p:txBody>
      </p:sp>
      <p:cxnSp>
        <p:nvCxnSpPr>
          <p:cNvPr id="5" name="Straight Arrow Connector 4"/>
          <p:cNvCxnSpPr/>
          <p:nvPr/>
        </p:nvCxnSpPr>
        <p:spPr>
          <a:xfrm>
            <a:off x="1922931" y="5065058"/>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
        <p:nvSpPr>
          <p:cNvPr id="4" name="TextBox 3"/>
          <p:cNvSpPr txBox="1"/>
          <p:nvPr/>
        </p:nvSpPr>
        <p:spPr>
          <a:xfrm>
            <a:off x="2079811" y="5114365"/>
            <a:ext cx="8162366" cy="261610"/>
          </a:xfrm>
          <a:prstGeom prst="rect">
            <a:avLst/>
          </a:prstGeom>
          <a:noFill/>
        </p:spPr>
        <p:txBody>
          <a:bodyPr wrap="square" rtlCol="0">
            <a:spAutoFit/>
          </a:bodyPr>
          <a:lstStyle/>
          <a:p>
            <a:pPr algn="ctr"/>
            <a:r>
              <a:rPr lang="en-US" sz="1100" b="1" dirty="0" smtClean="0">
                <a:solidFill>
                  <a:srgbClr val="C00000"/>
                </a:solidFill>
                <a:latin typeface="Palatino Linotype" panose="02040502050505030304" pitchFamily="18" charset="0"/>
              </a:rPr>
              <a:t>Chennai . Coimbatore. Madurai . Bengaluru . Hyderabad . Ahmedabad . Pune . Delhi</a:t>
            </a:r>
            <a:endParaRPr lang="en-IN" sz="1100" b="1" dirty="0">
              <a:solidFill>
                <a:srgbClr val="C00000"/>
              </a:solidFill>
              <a:latin typeface="Palatino Linotype" panose="02040502050505030304" pitchFamily="18" charset="0"/>
            </a:endParaRPr>
          </a:p>
        </p:txBody>
      </p:sp>
    </p:spTree>
    <p:extLst>
      <p:ext uri="{BB962C8B-B14F-4D97-AF65-F5344CB8AC3E}">
        <p14:creationId xmlns:p14="http://schemas.microsoft.com/office/powerpoint/2010/main" val="2585609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5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500"/>
                                        <p:tgtEl>
                                          <p:spTgt spid="2"/>
                                        </p:tgtEl>
                                      </p:cBhvr>
                                    </p:animEffect>
                                    <p:anim calcmode="lin" valueType="num">
                                      <p:cBhvr>
                                        <p:cTn id="14" dur="1500" fill="hold"/>
                                        <p:tgtEl>
                                          <p:spTgt spid="2"/>
                                        </p:tgtEl>
                                        <p:attrNameLst>
                                          <p:attrName>ppt_x</p:attrName>
                                        </p:attrNameLst>
                                      </p:cBhvr>
                                      <p:tavLst>
                                        <p:tav tm="0">
                                          <p:val>
                                            <p:strVal val="#ppt_x"/>
                                          </p:val>
                                        </p:tav>
                                        <p:tav tm="100000">
                                          <p:val>
                                            <p:strVal val="#ppt_x"/>
                                          </p:val>
                                        </p:tav>
                                      </p:tavLst>
                                    </p:anim>
                                    <p:anim calcmode="lin" valueType="num">
                                      <p:cBhvr>
                                        <p:cTn id="15" dur="15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2500"/>
                            </p:stCondLst>
                            <p:childTnLst>
                              <p:par>
                                <p:cTn id="17" presetID="2" presetClass="entr" presetSubtype="8" fill="hold" nodeType="after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3750"/>
                            </p:stCondLst>
                            <p:childTnLst>
                              <p:par>
                                <p:cTn id="22" presetID="53" presetClass="entr" presetSubtype="16"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125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12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1250"/>
                                        <p:tgtEl>
                                          <p:spTgt spid="3">
                                            <p:txEl>
                                              <p:pRg st="0" end="0"/>
                                            </p:txEl>
                                          </p:spTgt>
                                        </p:tgtEl>
                                      </p:cBhvr>
                                    </p:animEffect>
                                  </p:childTnLst>
                                </p:cTn>
                              </p:par>
                            </p:childTnLst>
                          </p:cTn>
                        </p:par>
                        <p:par>
                          <p:cTn id="27" fill="hold">
                            <p:stCondLst>
                              <p:cond delay="5000"/>
                            </p:stCondLst>
                            <p:childTnLst>
                              <p:par>
                                <p:cTn id="28" presetID="22" presetClass="entr" presetSubtype="8" fill="hold" grpId="0" nodeType="afterEffect">
                                  <p:stCondLst>
                                    <p:cond delay="250"/>
                                  </p:stCondLst>
                                  <p:childTnLst>
                                    <p:set>
                                      <p:cBhvr>
                                        <p:cTn id="29" dur="1" fill="hold">
                                          <p:stCondLst>
                                            <p:cond delay="0"/>
                                          </p:stCondLst>
                                        </p:cTn>
                                        <p:tgtEl>
                                          <p:spTgt spid="4"/>
                                        </p:tgtEl>
                                        <p:attrNameLst>
                                          <p:attrName>style.visibility</p:attrName>
                                        </p:attrNameLst>
                                      </p:cBhvr>
                                      <p:to>
                                        <p:strVal val="visible"/>
                                      </p:to>
                                    </p:set>
                                    <p:animEffect transition="in" filter="wipe(left)">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9DD313-33AA-4747-9D77-AC506A450AFC}"/>
              </a:ext>
            </a:extLst>
          </p:cNvPr>
          <p:cNvSpPr>
            <a:spLocks noGrp="1"/>
          </p:cNvSpPr>
          <p:nvPr>
            <p:ph type="title"/>
          </p:nvPr>
        </p:nvSpPr>
        <p:spPr/>
        <p:txBody>
          <a:bodyPr/>
          <a:lstStyle/>
          <a:p>
            <a:r>
              <a:rPr lang="en-IN" sz="6600" b="1" dirty="0">
                <a:solidFill>
                  <a:schemeClr val="bg1">
                    <a:lumMod val="50000"/>
                  </a:schemeClr>
                </a:solidFill>
                <a:latin typeface="Palatino Linotype" panose="02040502050505030304" pitchFamily="18" charset="0"/>
              </a:rPr>
              <a:t>NEW RETURNS</a:t>
            </a:r>
            <a:endParaRPr lang="en-GB" sz="6600" b="1" dirty="0">
              <a:solidFill>
                <a:schemeClr val="bg1">
                  <a:lumMod val="50000"/>
                </a:schemeClr>
              </a:solidFill>
              <a:latin typeface="Palatino Linotype" panose="02040502050505030304" pitchFamily="18" charset="0"/>
            </a:endParaRPr>
          </a:p>
        </p:txBody>
      </p:sp>
      <p:sp>
        <p:nvSpPr>
          <p:cNvPr id="3" name="Text Placeholder 2">
            <a:extLst>
              <a:ext uri="{FF2B5EF4-FFF2-40B4-BE49-F238E27FC236}">
                <a16:creationId xmlns="" xmlns:a16="http://schemas.microsoft.com/office/drawing/2014/main" id="{2BA0C1A4-9038-489B-8345-ADA72CF85183}"/>
              </a:ext>
            </a:extLst>
          </p:cNvPr>
          <p:cNvSpPr>
            <a:spLocks noGrp="1"/>
          </p:cNvSpPr>
          <p:nvPr>
            <p:ph type="body" idx="1"/>
          </p:nvPr>
        </p:nvSpPr>
        <p:spPr>
          <a:xfrm>
            <a:off x="1563623" y="4260720"/>
            <a:ext cx="9070848" cy="457200"/>
          </a:xfrm>
        </p:spPr>
        <p:txBody>
          <a:bodyPr>
            <a:normAutofit/>
          </a:bodyPr>
          <a:lstStyle/>
          <a:p>
            <a:r>
              <a:rPr lang="en-GB" sz="2400" b="1" dirty="0" smtClean="0">
                <a:solidFill>
                  <a:srgbClr val="C00000"/>
                </a:solidFill>
                <a:latin typeface="Palatino Linotype" panose="02040502050505030304" pitchFamily="18" charset="0"/>
              </a:rPr>
              <a:t>To be effective from 1</a:t>
            </a:r>
            <a:r>
              <a:rPr lang="en-GB" sz="2400" b="1" baseline="30000" dirty="0" smtClean="0">
                <a:solidFill>
                  <a:srgbClr val="C00000"/>
                </a:solidFill>
                <a:latin typeface="Palatino Linotype" panose="02040502050505030304" pitchFamily="18" charset="0"/>
              </a:rPr>
              <a:t>st</a:t>
            </a:r>
            <a:r>
              <a:rPr lang="en-GB" sz="2400" b="1" dirty="0" smtClean="0">
                <a:solidFill>
                  <a:srgbClr val="C00000"/>
                </a:solidFill>
                <a:latin typeface="Palatino Linotype" panose="02040502050505030304" pitchFamily="18" charset="0"/>
              </a:rPr>
              <a:t> April 2020</a:t>
            </a:r>
            <a:endParaRPr lang="en-GB" sz="2400" b="1" dirty="0">
              <a:solidFill>
                <a:srgbClr val="C00000"/>
              </a:solidFill>
              <a:latin typeface="Palatino Linotype" panose="02040502050505030304" pitchFamily="18" charset="0"/>
            </a:endParaRPr>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3</a:t>
            </a:r>
          </a:p>
        </p:txBody>
      </p:sp>
      <p:cxnSp>
        <p:nvCxnSpPr>
          <p:cNvPr id="5" name="Straight Arrow Connector 4"/>
          <p:cNvCxnSpPr/>
          <p:nvPr/>
        </p:nvCxnSpPr>
        <p:spPr>
          <a:xfrm>
            <a:off x="1954936" y="4108495"/>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176988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47" presetClass="entr" presetSubtype="0" fill="hold" grpId="0" nodeType="afterEffect">
                                  <p:stCondLst>
                                    <p:cond delay="25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750"/>
                            </p:stCondLst>
                            <p:childTnLst>
                              <p:par>
                                <p:cTn id="17" presetID="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2750"/>
                            </p:stCondLst>
                            <p:childTnLst>
                              <p:par>
                                <p:cTn id="22" presetID="53" presetClass="entr" presetSubtype="16" fill="hold"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75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7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7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IN" b="1" dirty="0">
                <a:solidFill>
                  <a:srgbClr val="C00000"/>
                </a:solidFill>
                <a:latin typeface="Palatino Linotype" panose="02040502050505030304" pitchFamily="18" charset="0"/>
              </a:rPr>
              <a:t>NEW RETURNS…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p:txBody>
          <a:bodyPr>
            <a:normAutofit/>
          </a:bodyPr>
          <a:lstStyle/>
          <a:p>
            <a:pPr marL="718038" indent="-718038">
              <a:buSzPct val="125000"/>
              <a:buChar char="•"/>
              <a:defRPr sz="4200" b="1">
                <a:latin typeface="Palatino Linotype"/>
                <a:ea typeface="Palatino Linotype"/>
                <a:cs typeface="Palatino Linotype"/>
                <a:sym typeface="Palatino Linotype"/>
              </a:defRPr>
            </a:pPr>
            <a:endParaRPr lang="en-US" sz="2400" dirty="0" smtClean="0"/>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GST </a:t>
            </a:r>
            <a:r>
              <a:rPr lang="en-US" sz="2400" dirty="0">
                <a:solidFill>
                  <a:schemeClr val="bg1">
                    <a:lumMod val="50000"/>
                  </a:schemeClr>
                </a:solidFill>
              </a:rPr>
              <a:t>RET 1/2/3 to replace the existing GSTR-3B</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ANX-1 to replace GSTR-1 for outward supplies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ANX-2 to replace GSTR-2A for inward </a:t>
            </a:r>
            <a:r>
              <a:rPr lang="en-US" sz="2400" dirty="0" smtClean="0">
                <a:solidFill>
                  <a:schemeClr val="bg1">
                    <a:lumMod val="50000"/>
                  </a:schemeClr>
                </a:solidFill>
              </a:rPr>
              <a:t>supplies</a:t>
            </a:r>
          </a:p>
          <a:p>
            <a:pPr marL="0" indent="0">
              <a:buSzPct val="125000"/>
              <a:buNone/>
              <a:defRPr sz="4200" b="1">
                <a:latin typeface="Palatino Linotype"/>
                <a:ea typeface="Palatino Linotype"/>
                <a:cs typeface="Palatino Linotype"/>
                <a:sym typeface="Palatino Linotype"/>
              </a:defRPr>
            </a:pPr>
            <a:r>
              <a:rPr lang="en-US" sz="2400" dirty="0" smtClean="0">
                <a:solidFill>
                  <a:schemeClr val="bg1">
                    <a:lumMod val="50000"/>
                  </a:schemeClr>
                </a:solidFill>
              </a:rPr>
              <a:t>                                             </a:t>
            </a:r>
            <a:br>
              <a:rPr lang="en-US" sz="2400" dirty="0" smtClean="0">
                <a:solidFill>
                  <a:schemeClr val="bg1">
                    <a:lumMod val="50000"/>
                  </a:schemeClr>
                </a:solidFill>
              </a:rPr>
            </a:br>
            <a:endParaRPr lang="en-GB" dirty="0"/>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4</a:t>
            </a:r>
          </a:p>
        </p:txBody>
      </p:sp>
    </p:spTree>
    <p:extLst>
      <p:ext uri="{BB962C8B-B14F-4D97-AF65-F5344CB8AC3E}">
        <p14:creationId xmlns:p14="http://schemas.microsoft.com/office/powerpoint/2010/main" val="279808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53" presetClass="entr" presetSubtype="16" fill="hold" grpId="0" nodeType="after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p:cTn id="33" dur="500" fill="hold"/>
                                        <p:tgtEl>
                                          <p:spTgt spid="4"/>
                                        </p:tgtEl>
                                        <p:attrNameLst>
                                          <p:attrName>ppt_w</p:attrName>
                                        </p:attrNameLst>
                                      </p:cBhvr>
                                      <p:tavLst>
                                        <p:tav tm="0">
                                          <p:val>
                                            <p:fltVal val="0"/>
                                          </p:val>
                                        </p:tav>
                                        <p:tav tm="100000">
                                          <p:val>
                                            <p:strVal val="#ppt_w"/>
                                          </p:val>
                                        </p:tav>
                                      </p:tavLst>
                                    </p:anim>
                                    <p:anim calcmode="lin" valueType="num">
                                      <p:cBhvr>
                                        <p:cTn id="34" dur="500" fill="hold"/>
                                        <p:tgtEl>
                                          <p:spTgt spid="4"/>
                                        </p:tgtEl>
                                        <p:attrNameLst>
                                          <p:attrName>ppt_h</p:attrName>
                                        </p:attrNameLst>
                                      </p:cBhvr>
                                      <p:tavLst>
                                        <p:tav tm="0">
                                          <p:val>
                                            <p:fltVal val="0"/>
                                          </p:val>
                                        </p:tav>
                                        <p:tav tm="100000">
                                          <p:val>
                                            <p:strVal val="#ppt_h"/>
                                          </p:val>
                                        </p:tav>
                                      </p:tavLst>
                                    </p:anim>
                                    <p:animEffect transition="in" filter="fade">
                                      <p:cBhvr>
                                        <p:cTn id="3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IN" b="1" dirty="0">
                <a:solidFill>
                  <a:srgbClr val="C00000"/>
                </a:solidFill>
                <a:latin typeface="Palatino Linotype" panose="02040502050505030304" pitchFamily="18" charset="0"/>
              </a:rPr>
              <a:t>NEW RETURNS…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p:txBody>
          <a:bodyPr>
            <a:normAutofit/>
          </a:bodyPr>
          <a:lstStyle/>
          <a:p>
            <a:pPr marL="718038" indent="-718038">
              <a:buSzPct val="125000"/>
              <a:buChar char="•"/>
              <a:defRPr sz="4200" b="1">
                <a:latin typeface="Palatino Linotype"/>
                <a:ea typeface="Palatino Linotype"/>
                <a:cs typeface="Palatino Linotype"/>
                <a:sym typeface="Palatino Linotype"/>
              </a:defRPr>
            </a:pPr>
            <a:endParaRPr lang="en-US" sz="2400" dirty="0" smtClean="0"/>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GST </a:t>
            </a:r>
            <a:r>
              <a:rPr lang="en-US" sz="2400" dirty="0">
                <a:solidFill>
                  <a:schemeClr val="bg1">
                    <a:lumMod val="50000"/>
                  </a:schemeClr>
                </a:solidFill>
              </a:rPr>
              <a:t>RET -1 - Normal return - for all tax payers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GST RET -2 - SAHAJ - for small tax payers with only </a:t>
            </a:r>
            <a:r>
              <a:rPr lang="en-US" sz="2400" dirty="0" smtClean="0">
                <a:solidFill>
                  <a:schemeClr val="bg1">
                    <a:lumMod val="50000"/>
                  </a:schemeClr>
                </a:solidFill>
              </a:rPr>
              <a:t>B2C </a:t>
            </a: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GST RET- 3 - SUGAM - for small tax payers with B2B &amp; B2C</a:t>
            </a:r>
          </a:p>
          <a:p>
            <a:endParaRPr lang="en-GB" dirty="0"/>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5</a:t>
            </a:r>
          </a:p>
        </p:txBody>
      </p:sp>
    </p:spTree>
    <p:extLst>
      <p:ext uri="{BB962C8B-B14F-4D97-AF65-F5344CB8AC3E}">
        <p14:creationId xmlns:p14="http://schemas.microsoft.com/office/powerpoint/2010/main" val="86311027"/>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53" presetClass="entr" presetSubtype="16"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IN" b="1" dirty="0" smtClean="0">
                <a:solidFill>
                  <a:srgbClr val="C00000"/>
                </a:solidFill>
                <a:latin typeface="Palatino Linotype" panose="02040502050505030304" pitchFamily="18" charset="0"/>
              </a:rPr>
              <a:t>LARGE TAX PAYERS…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p:txBody>
          <a:bodyPr>
            <a:normAutofit/>
          </a:bodyPr>
          <a:lstStyle/>
          <a:p>
            <a:pPr marL="718038" indent="-718038">
              <a:buSzPct val="125000"/>
              <a:buChar char="•"/>
              <a:defRPr sz="4200" b="1">
                <a:latin typeface="Palatino Linotype"/>
                <a:ea typeface="Palatino Linotype"/>
                <a:cs typeface="Palatino Linotype"/>
                <a:sym typeface="Palatino Linotype"/>
              </a:defRPr>
            </a:pPr>
            <a:endParaRPr lang="en-US" sz="2400" dirty="0" smtClean="0"/>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Turnover </a:t>
            </a:r>
            <a:r>
              <a:rPr lang="en-US" sz="2400" dirty="0">
                <a:solidFill>
                  <a:schemeClr val="bg1">
                    <a:lumMod val="50000"/>
                  </a:schemeClr>
                </a:solidFill>
              </a:rPr>
              <a:t>over 5 crores in the previous FY</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NORMAL monthly returns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No option for SAHAJ or SUGAM</a:t>
            </a:r>
          </a:p>
          <a:p>
            <a:pPr marL="718038" indent="-718038">
              <a:buSzPct val="125000"/>
              <a:buChar char="•"/>
              <a:defRPr sz="4200" b="1">
                <a:latin typeface="Palatino Linotype"/>
                <a:ea typeface="Palatino Linotype"/>
                <a:cs typeface="Palatino Linotype"/>
                <a:sym typeface="Palatino Linotype"/>
              </a:defRPr>
            </a:pPr>
            <a:endParaRPr lang="en-GB" dirty="0"/>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6</a:t>
            </a:r>
          </a:p>
        </p:txBody>
      </p:sp>
    </p:spTree>
    <p:extLst>
      <p:ext uri="{BB962C8B-B14F-4D97-AF65-F5344CB8AC3E}">
        <p14:creationId xmlns:p14="http://schemas.microsoft.com/office/powerpoint/2010/main" val="802750608"/>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53" presetClass="entr" presetSubtype="16"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0A0117-DDD5-4A31-9BF5-364BB4C9FD04}"/>
              </a:ext>
            </a:extLst>
          </p:cNvPr>
          <p:cNvSpPr>
            <a:spLocks noGrp="1"/>
          </p:cNvSpPr>
          <p:nvPr>
            <p:ph type="title"/>
          </p:nvPr>
        </p:nvSpPr>
        <p:spPr/>
        <p:txBody>
          <a:bodyPr/>
          <a:lstStyle/>
          <a:p>
            <a:r>
              <a:rPr lang="en-IN" b="1" dirty="0" smtClean="0">
                <a:solidFill>
                  <a:srgbClr val="C00000"/>
                </a:solidFill>
                <a:latin typeface="Palatino Linotype" panose="02040502050505030304" pitchFamily="18" charset="0"/>
              </a:rPr>
              <a:t>SMALL TAX PAYERS…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4BAB469E-DCAD-46B6-A9E3-06A37F39550B}"/>
              </a:ext>
            </a:extLst>
          </p:cNvPr>
          <p:cNvSpPr>
            <a:spLocks noGrp="1"/>
          </p:cNvSpPr>
          <p:nvPr>
            <p:ph idx="1"/>
          </p:nvPr>
        </p:nvSpPr>
        <p:spPr/>
        <p:txBody>
          <a:bodyPr>
            <a:normAutofit/>
          </a:bodyPr>
          <a:lstStyle/>
          <a:p>
            <a:pPr marL="718038" indent="-718038">
              <a:buSzPct val="125000"/>
              <a:buChar char="•"/>
              <a:defRPr sz="4200" b="1">
                <a:latin typeface="Palatino Linotype"/>
                <a:ea typeface="Palatino Linotype"/>
                <a:cs typeface="Palatino Linotype"/>
                <a:sym typeface="Palatino Linotype"/>
              </a:defRPr>
            </a:pPr>
            <a:endParaRPr lang="en-US" sz="2400" dirty="0" smtClean="0"/>
          </a:p>
          <a:p>
            <a:pPr marL="718038" indent="-718038">
              <a:buSzPct val="125000"/>
              <a:buChar char="•"/>
              <a:defRPr sz="4200" b="1">
                <a:latin typeface="Palatino Linotype"/>
                <a:ea typeface="Palatino Linotype"/>
                <a:cs typeface="Palatino Linotype"/>
                <a:sym typeface="Palatino Linotype"/>
              </a:defRPr>
            </a:pPr>
            <a:endParaRPr lang="en-US" sz="2400" dirty="0">
              <a:solidFill>
                <a:schemeClr val="bg1">
                  <a:lumMod val="50000"/>
                </a:schemeClr>
              </a:solidFill>
            </a:endParaRPr>
          </a:p>
          <a:p>
            <a:pPr marL="718038" indent="-718038">
              <a:buSzPct val="125000"/>
              <a:buChar char="•"/>
              <a:defRPr sz="4200" b="1">
                <a:latin typeface="Palatino Linotype"/>
                <a:ea typeface="Palatino Linotype"/>
                <a:cs typeface="Palatino Linotype"/>
                <a:sym typeface="Palatino Linotype"/>
              </a:defRPr>
            </a:pPr>
            <a:r>
              <a:rPr lang="en-US" sz="2400" dirty="0" smtClean="0">
                <a:solidFill>
                  <a:schemeClr val="bg1">
                    <a:lumMod val="50000"/>
                  </a:schemeClr>
                </a:solidFill>
              </a:rPr>
              <a:t>Turnover </a:t>
            </a:r>
            <a:r>
              <a:rPr lang="en-US" sz="2400" dirty="0">
                <a:solidFill>
                  <a:schemeClr val="bg1">
                    <a:lumMod val="50000"/>
                  </a:schemeClr>
                </a:solidFill>
              </a:rPr>
              <a:t>less than 5 crores in the previous FY</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Option to file Quarterly returns</a:t>
            </a:r>
          </a:p>
          <a:p>
            <a:pPr marL="718038" indent="-718038">
              <a:buSzPct val="125000"/>
              <a:buChar char="•"/>
              <a:defRPr sz="4200" b="1">
                <a:latin typeface="Palatino Linotype"/>
                <a:ea typeface="Palatino Linotype"/>
                <a:cs typeface="Palatino Linotype"/>
                <a:sym typeface="Palatino Linotype"/>
              </a:defRPr>
            </a:pPr>
            <a:r>
              <a:rPr lang="en-US" sz="2400" dirty="0">
                <a:solidFill>
                  <a:schemeClr val="bg1">
                    <a:lumMod val="50000"/>
                  </a:schemeClr>
                </a:solidFill>
              </a:rPr>
              <a:t>Option to file NORMAL / SAHAJ / SUGAM returns</a:t>
            </a:r>
          </a:p>
          <a:p>
            <a:pPr marL="718038" indent="-718038">
              <a:buSzPct val="125000"/>
              <a:buChar char="•"/>
              <a:defRPr sz="4200" b="1">
                <a:latin typeface="Palatino Linotype"/>
                <a:ea typeface="Palatino Linotype"/>
                <a:cs typeface="Palatino Linotype"/>
                <a:sym typeface="Palatino Linotype"/>
              </a:defRPr>
            </a:pPr>
            <a:endParaRPr lang="en-GB" dirty="0"/>
          </a:p>
        </p:txBody>
      </p:sp>
      <p:sp>
        <p:nvSpPr>
          <p:cNvPr id="4" name="TextBox 3">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7</a:t>
            </a:r>
          </a:p>
        </p:txBody>
      </p:sp>
    </p:spTree>
    <p:extLst>
      <p:ext uri="{BB962C8B-B14F-4D97-AF65-F5344CB8AC3E}">
        <p14:creationId xmlns:p14="http://schemas.microsoft.com/office/powerpoint/2010/main" val="4245023286"/>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53" presetClass="entr" presetSubtype="16"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7E66D7-D0A7-475C-BF2D-6E6D20B98E1B}"/>
              </a:ext>
            </a:extLst>
          </p:cNvPr>
          <p:cNvSpPr>
            <a:spLocks noGrp="1"/>
          </p:cNvSpPr>
          <p:nvPr>
            <p:ph type="title"/>
          </p:nvPr>
        </p:nvSpPr>
        <p:spPr/>
        <p:txBody>
          <a:bodyPr/>
          <a:lstStyle/>
          <a:p>
            <a:r>
              <a:rPr lang="en-GB" b="1" dirty="0" smtClean="0">
                <a:solidFill>
                  <a:srgbClr val="C00000"/>
                </a:solidFill>
                <a:latin typeface="Palatino Linotype" panose="02040502050505030304" pitchFamily="18" charset="0"/>
              </a:rPr>
              <a:t>NORMAL  RETURNS…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 xmlns:a16="http://schemas.microsoft.com/office/drawing/2014/main" id="{D2706EB3-BB41-4D96-BD78-CEB2056E2103}"/>
              </a:ext>
            </a:extLst>
          </p:cNvPr>
          <p:cNvSpPr>
            <a:spLocks noGrp="1"/>
          </p:cNvSpPr>
          <p:nvPr>
            <p:ph sz="half" idx="1"/>
          </p:nvPr>
        </p:nvSpPr>
        <p:spPr/>
        <p:txBody>
          <a:bodyPr>
            <a:normAutofit lnSpcReduction="10000"/>
          </a:bodyPr>
          <a:lstStyle/>
          <a:p>
            <a:r>
              <a:rPr lang="en-US" b="1" dirty="0">
                <a:solidFill>
                  <a:schemeClr val="bg1">
                    <a:lumMod val="50000"/>
                  </a:schemeClr>
                </a:solidFill>
                <a:latin typeface="Palatino Linotype" panose="02040502050505030304" pitchFamily="18" charset="0"/>
              </a:rPr>
              <a:t>GST - RET- 01</a:t>
            </a:r>
          </a:p>
          <a:p>
            <a:r>
              <a:rPr lang="en-US" b="1" dirty="0">
                <a:solidFill>
                  <a:schemeClr val="bg1">
                    <a:lumMod val="50000"/>
                  </a:schemeClr>
                </a:solidFill>
                <a:latin typeface="Palatino Linotype" panose="02040502050505030304" pitchFamily="18" charset="0"/>
              </a:rPr>
              <a:t>Available for all tax payers</a:t>
            </a:r>
          </a:p>
          <a:p>
            <a:r>
              <a:rPr lang="en-US" b="1" dirty="0">
                <a:solidFill>
                  <a:schemeClr val="bg1">
                    <a:lumMod val="50000"/>
                  </a:schemeClr>
                </a:solidFill>
                <a:latin typeface="Palatino Linotype" panose="02040502050505030304" pitchFamily="18" charset="0"/>
              </a:rPr>
              <a:t>Monthly (10th) or quarterly (25th</a:t>
            </a:r>
            <a:r>
              <a:rPr lang="en-US" b="1" dirty="0" smtClean="0">
                <a:solidFill>
                  <a:schemeClr val="bg1">
                    <a:lumMod val="50000"/>
                  </a:schemeClr>
                </a:solidFill>
                <a:latin typeface="Palatino Linotype" panose="02040502050505030304" pitchFamily="18" charset="0"/>
              </a:rPr>
              <a:t>) filing</a:t>
            </a:r>
            <a:endParaRPr lang="en-US" b="1" dirty="0">
              <a:solidFill>
                <a:schemeClr val="bg1">
                  <a:lumMod val="50000"/>
                </a:schemeClr>
              </a:solidFill>
              <a:latin typeface="Palatino Linotype" panose="02040502050505030304" pitchFamily="18" charset="0"/>
            </a:endParaRPr>
          </a:p>
          <a:p>
            <a:r>
              <a:rPr lang="en-US" b="1" dirty="0">
                <a:solidFill>
                  <a:schemeClr val="bg1">
                    <a:lumMod val="50000"/>
                  </a:schemeClr>
                </a:solidFill>
                <a:latin typeface="Palatino Linotype" panose="02040502050505030304" pitchFamily="18" charset="0"/>
              </a:rPr>
              <a:t>All outward supplies covered</a:t>
            </a:r>
          </a:p>
          <a:p>
            <a:r>
              <a:rPr lang="en-US" b="1" dirty="0">
                <a:solidFill>
                  <a:schemeClr val="bg1">
                    <a:lumMod val="50000"/>
                  </a:schemeClr>
                </a:solidFill>
                <a:latin typeface="Palatino Linotype" panose="02040502050505030304" pitchFamily="18" charset="0"/>
              </a:rPr>
              <a:t>Annexures ANX-1 &amp; ANX-2</a:t>
            </a:r>
          </a:p>
          <a:p>
            <a:r>
              <a:rPr lang="en-US" b="1" dirty="0">
                <a:solidFill>
                  <a:schemeClr val="bg1">
                    <a:lumMod val="50000"/>
                  </a:schemeClr>
                </a:solidFill>
                <a:latin typeface="Palatino Linotype" panose="02040502050505030304" pitchFamily="18" charset="0"/>
              </a:rPr>
              <a:t>Amendments ANX-1A &amp; ANX-2A</a:t>
            </a:r>
          </a:p>
          <a:p>
            <a:pPr>
              <a:lnSpc>
                <a:spcPct val="110000"/>
              </a:lnSpc>
            </a:pPr>
            <a:r>
              <a:rPr lang="en-US" b="1" dirty="0" err="1">
                <a:solidFill>
                  <a:schemeClr val="bg1">
                    <a:lumMod val="50000"/>
                  </a:schemeClr>
                </a:solidFill>
                <a:latin typeface="Palatino Linotype" panose="02040502050505030304" pitchFamily="18" charset="0"/>
              </a:rPr>
              <a:t>Realtime</a:t>
            </a:r>
            <a:r>
              <a:rPr lang="en-US" b="1" dirty="0">
                <a:solidFill>
                  <a:schemeClr val="bg1">
                    <a:lumMod val="50000"/>
                  </a:schemeClr>
                </a:solidFill>
                <a:latin typeface="Palatino Linotype" panose="02040502050505030304" pitchFamily="18" charset="0"/>
              </a:rPr>
              <a:t> uploading</a:t>
            </a:r>
          </a:p>
          <a:p>
            <a:r>
              <a:rPr lang="en-US" b="1" dirty="0">
                <a:solidFill>
                  <a:schemeClr val="bg1">
                    <a:lumMod val="50000"/>
                  </a:schemeClr>
                </a:solidFill>
                <a:latin typeface="Palatino Linotype" panose="02040502050505030304" pitchFamily="18" charset="0"/>
              </a:rPr>
              <a:t>RCM declaration by Recipient</a:t>
            </a:r>
          </a:p>
          <a:p>
            <a:r>
              <a:rPr lang="en-US" b="1" dirty="0">
                <a:solidFill>
                  <a:schemeClr val="bg1">
                    <a:lumMod val="50000"/>
                  </a:schemeClr>
                </a:solidFill>
                <a:latin typeface="Palatino Linotype" panose="02040502050505030304" pitchFamily="18" charset="0"/>
              </a:rPr>
              <a:t>HSN mandatory only for </a:t>
            </a:r>
            <a:r>
              <a:rPr lang="en-US" b="1" dirty="0" smtClean="0">
                <a:solidFill>
                  <a:schemeClr val="bg1">
                    <a:lumMod val="50000"/>
                  </a:schemeClr>
                </a:solidFill>
                <a:latin typeface="Palatino Linotype" panose="02040502050505030304" pitchFamily="18" charset="0"/>
              </a:rPr>
              <a:t>LTP</a:t>
            </a:r>
          </a:p>
          <a:p>
            <a:r>
              <a:rPr lang="en-US" b="1" dirty="0">
                <a:solidFill>
                  <a:schemeClr val="bg1">
                    <a:lumMod val="50000"/>
                  </a:schemeClr>
                </a:solidFill>
                <a:latin typeface="Palatino Linotype" panose="02040502050505030304" pitchFamily="18" charset="0"/>
              </a:rPr>
              <a:t>Auto-calculation of tax </a:t>
            </a:r>
            <a:r>
              <a:rPr lang="en-US" b="1" dirty="0" smtClean="0">
                <a:solidFill>
                  <a:schemeClr val="bg1">
                    <a:lumMod val="50000"/>
                  </a:schemeClr>
                </a:solidFill>
                <a:latin typeface="Palatino Linotype" panose="02040502050505030304" pitchFamily="18" charset="0"/>
              </a:rPr>
              <a:t>except </a:t>
            </a:r>
            <a:r>
              <a:rPr lang="en-US" b="1" dirty="0">
                <a:solidFill>
                  <a:schemeClr val="bg1">
                    <a:lumMod val="50000"/>
                  </a:schemeClr>
                </a:solidFill>
                <a:latin typeface="Palatino Linotype" panose="02040502050505030304" pitchFamily="18" charset="0"/>
              </a:rPr>
              <a:t>CESS</a:t>
            </a:r>
          </a:p>
          <a:p>
            <a:endParaRPr lang="en-US" b="1" dirty="0">
              <a:solidFill>
                <a:schemeClr val="bg1">
                  <a:lumMod val="50000"/>
                </a:schemeClr>
              </a:solidFill>
              <a:latin typeface="Palatino Linotype" panose="02040502050505030304" pitchFamily="18" charset="0"/>
            </a:endParaRPr>
          </a:p>
          <a:p>
            <a:endParaRPr lang="en-GB" dirty="0"/>
          </a:p>
        </p:txBody>
      </p:sp>
      <p:sp>
        <p:nvSpPr>
          <p:cNvPr id="4" name="Content Placeholder 3">
            <a:extLst>
              <a:ext uri="{FF2B5EF4-FFF2-40B4-BE49-F238E27FC236}">
                <a16:creationId xmlns="" xmlns:a16="http://schemas.microsoft.com/office/drawing/2014/main" id="{D1FA5322-F3CD-4D13-8679-005D59FA8979}"/>
              </a:ext>
            </a:extLst>
          </p:cNvPr>
          <p:cNvSpPr>
            <a:spLocks noGrp="1"/>
          </p:cNvSpPr>
          <p:nvPr>
            <p:ph sz="half" idx="2"/>
          </p:nvPr>
        </p:nvSpPr>
        <p:spPr/>
        <p:txBody>
          <a:bodyPr>
            <a:normAutofit lnSpcReduction="10000"/>
          </a:bodyPr>
          <a:lstStyle/>
          <a:p>
            <a:r>
              <a:rPr lang="en-US" b="1" dirty="0" smtClean="0">
                <a:solidFill>
                  <a:schemeClr val="bg1">
                    <a:lumMod val="50000"/>
                  </a:schemeClr>
                </a:solidFill>
                <a:latin typeface="Palatino Linotype" panose="02040502050505030304" pitchFamily="18" charset="0"/>
              </a:rPr>
              <a:t>Place </a:t>
            </a:r>
            <a:r>
              <a:rPr lang="en-US" b="1" dirty="0">
                <a:solidFill>
                  <a:schemeClr val="bg1">
                    <a:lumMod val="50000"/>
                  </a:schemeClr>
                </a:solidFill>
                <a:latin typeface="Palatino Linotype" panose="02040502050505030304" pitchFamily="18" charset="0"/>
              </a:rPr>
              <a:t>of Supply </a:t>
            </a:r>
            <a:r>
              <a:rPr lang="en-US" b="1" dirty="0" smtClean="0">
                <a:solidFill>
                  <a:schemeClr val="bg1">
                    <a:lumMod val="50000"/>
                  </a:schemeClr>
                </a:solidFill>
                <a:latin typeface="Palatino Linotype" panose="02040502050505030304" pitchFamily="18" charset="0"/>
              </a:rPr>
              <a:t>mandatory</a:t>
            </a:r>
          </a:p>
          <a:p>
            <a:r>
              <a:rPr lang="en-US" b="1" dirty="0" smtClean="0">
                <a:solidFill>
                  <a:schemeClr val="bg1">
                    <a:lumMod val="50000"/>
                  </a:schemeClr>
                </a:solidFill>
                <a:latin typeface="Palatino Linotype" panose="02040502050505030304" pitchFamily="18" charset="0"/>
              </a:rPr>
              <a:t>Monthly </a:t>
            </a:r>
            <a:r>
              <a:rPr lang="en-US" b="1" dirty="0">
                <a:solidFill>
                  <a:schemeClr val="bg1">
                    <a:lumMod val="50000"/>
                  </a:schemeClr>
                </a:solidFill>
                <a:latin typeface="Palatino Linotype" panose="02040502050505030304" pitchFamily="18" charset="0"/>
              </a:rPr>
              <a:t>filers can’t upload details between 18th to 20th of the month following the tax period </a:t>
            </a:r>
            <a:endParaRPr lang="en-US" b="1" dirty="0" smtClean="0">
              <a:solidFill>
                <a:schemeClr val="bg1">
                  <a:lumMod val="50000"/>
                </a:schemeClr>
              </a:solidFill>
              <a:latin typeface="Palatino Linotype" panose="02040502050505030304" pitchFamily="18" charset="0"/>
            </a:endParaRPr>
          </a:p>
          <a:p>
            <a:pPr>
              <a:lnSpc>
                <a:spcPct val="110000"/>
              </a:lnSpc>
            </a:pPr>
            <a:r>
              <a:rPr lang="en-US" b="1" dirty="0" smtClean="0">
                <a:solidFill>
                  <a:schemeClr val="bg1">
                    <a:lumMod val="50000"/>
                  </a:schemeClr>
                </a:solidFill>
                <a:latin typeface="Palatino Linotype" panose="02040502050505030304" pitchFamily="18" charset="0"/>
              </a:rPr>
              <a:t>Quarterly </a:t>
            </a:r>
            <a:r>
              <a:rPr lang="en-US" b="1" dirty="0">
                <a:solidFill>
                  <a:schemeClr val="bg1">
                    <a:lumMod val="50000"/>
                  </a:schemeClr>
                </a:solidFill>
                <a:latin typeface="Palatino Linotype" panose="02040502050505030304" pitchFamily="18" charset="0"/>
              </a:rPr>
              <a:t>filers can’t upload details between 23rd to 25th of the month following the tax </a:t>
            </a:r>
            <a:r>
              <a:rPr lang="en-US" b="1" dirty="0" smtClean="0">
                <a:solidFill>
                  <a:schemeClr val="bg1">
                    <a:lumMod val="50000"/>
                  </a:schemeClr>
                </a:solidFill>
                <a:latin typeface="Palatino Linotype" panose="02040502050505030304" pitchFamily="18" charset="0"/>
              </a:rPr>
              <a:t>period</a:t>
            </a:r>
          </a:p>
          <a:p>
            <a:r>
              <a:rPr lang="en-US" b="1" dirty="0" smtClean="0">
                <a:solidFill>
                  <a:schemeClr val="bg1">
                    <a:lumMod val="50000"/>
                  </a:schemeClr>
                </a:solidFill>
                <a:latin typeface="Palatino Linotype" panose="02040502050505030304" pitchFamily="18" charset="0"/>
              </a:rPr>
              <a:t>Recipient </a:t>
            </a:r>
            <a:r>
              <a:rPr lang="en-US" b="1" dirty="0">
                <a:solidFill>
                  <a:schemeClr val="bg1">
                    <a:lumMod val="50000"/>
                  </a:schemeClr>
                </a:solidFill>
                <a:latin typeface="Palatino Linotype" panose="02040502050505030304" pitchFamily="18" charset="0"/>
              </a:rPr>
              <a:t>gets ITC on documents uploaded till 10th of the month following the tax </a:t>
            </a:r>
            <a:r>
              <a:rPr lang="en-US" b="1" dirty="0" smtClean="0">
                <a:solidFill>
                  <a:schemeClr val="bg1">
                    <a:lumMod val="50000"/>
                  </a:schemeClr>
                </a:solidFill>
                <a:latin typeface="Palatino Linotype" panose="02040502050505030304" pitchFamily="18" charset="0"/>
              </a:rPr>
              <a:t>period</a:t>
            </a:r>
          </a:p>
          <a:p>
            <a:r>
              <a:rPr lang="en-US" b="1" dirty="0" smtClean="0">
                <a:solidFill>
                  <a:schemeClr val="bg1">
                    <a:lumMod val="50000"/>
                  </a:schemeClr>
                </a:solidFill>
                <a:latin typeface="Palatino Linotype" panose="02040502050505030304" pitchFamily="18" charset="0"/>
              </a:rPr>
              <a:t>Details </a:t>
            </a:r>
            <a:r>
              <a:rPr lang="en-US" b="1" dirty="0">
                <a:solidFill>
                  <a:schemeClr val="bg1">
                    <a:lumMod val="50000"/>
                  </a:schemeClr>
                </a:solidFill>
                <a:latin typeface="Palatino Linotype" panose="02040502050505030304" pitchFamily="18" charset="0"/>
              </a:rPr>
              <a:t>can be uploaded till annual returns</a:t>
            </a:r>
          </a:p>
          <a:p>
            <a:endParaRPr lang="en-US" b="1" dirty="0">
              <a:solidFill>
                <a:schemeClr val="bg1">
                  <a:lumMod val="50000"/>
                </a:schemeClr>
              </a:solidFill>
              <a:latin typeface="Palatino Linotype" panose="02040502050505030304" pitchFamily="18" charset="0"/>
            </a:endParaRPr>
          </a:p>
        </p:txBody>
      </p:sp>
      <p:sp>
        <p:nvSpPr>
          <p:cNvPr id="5" name="TextBox 4">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8</a:t>
            </a:r>
          </a:p>
        </p:txBody>
      </p:sp>
    </p:spTree>
    <p:extLst>
      <p:ext uri="{BB962C8B-B14F-4D97-AF65-F5344CB8AC3E}">
        <p14:creationId xmlns:p14="http://schemas.microsoft.com/office/powerpoint/2010/main" val="716030433"/>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50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750"/>
                            </p:stCondLst>
                            <p:childTnLst>
                              <p:par>
                                <p:cTn id="22" presetID="2" presetClass="entr" presetSubtype="12" fill="hold" grpId="0" nodeType="after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6" fill="hold">
                            <p:stCondLst>
                              <p:cond delay="4000"/>
                            </p:stCondLst>
                            <p:childTnLst>
                              <p:par>
                                <p:cTn id="27" presetID="2" presetClass="entr" presetSubtype="12" fill="hold" grpId="0" nodeType="afterEffect">
                                  <p:stCondLst>
                                    <p:cond delay="50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1" fill="hold">
                            <p:stCondLst>
                              <p:cond delay="5250"/>
                            </p:stCondLst>
                            <p:childTnLst>
                              <p:par>
                                <p:cTn id="32" presetID="2" presetClass="entr" presetSubtype="12" fill="hold" grpId="0" nodeType="afterEffect">
                                  <p:stCondLst>
                                    <p:cond delay="50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5"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6" fill="hold">
                            <p:stCondLst>
                              <p:cond delay="6500"/>
                            </p:stCondLst>
                            <p:childTnLst>
                              <p:par>
                                <p:cTn id="37" presetID="2" presetClass="entr" presetSubtype="12" fill="hold" grpId="0" nodeType="afterEffect">
                                  <p:stCondLst>
                                    <p:cond delay="50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40" dur="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41" fill="hold">
                            <p:stCondLst>
                              <p:cond delay="7750"/>
                            </p:stCondLst>
                            <p:childTnLst>
                              <p:par>
                                <p:cTn id="42" presetID="2" presetClass="entr" presetSubtype="12" fill="hold" grpId="0" nodeType="afterEffect">
                                  <p:stCondLst>
                                    <p:cond delay="50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5" dur="75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46" fill="hold">
                            <p:stCondLst>
                              <p:cond delay="9000"/>
                            </p:stCondLst>
                            <p:childTnLst>
                              <p:par>
                                <p:cTn id="47" presetID="2" presetClass="entr" presetSubtype="12" fill="hold" grpId="0" nodeType="afterEffect">
                                  <p:stCondLst>
                                    <p:cond delay="50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50" dur="75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51" fill="hold">
                            <p:stCondLst>
                              <p:cond delay="10250"/>
                            </p:stCondLst>
                            <p:childTnLst>
                              <p:par>
                                <p:cTn id="52" presetID="2" presetClass="entr" presetSubtype="12" fill="hold" grpId="0" nodeType="afterEffect">
                                  <p:stCondLst>
                                    <p:cond delay="50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5" dur="75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56" fill="hold">
                            <p:stCondLst>
                              <p:cond delay="11500"/>
                            </p:stCondLst>
                            <p:childTnLst>
                              <p:par>
                                <p:cTn id="57" presetID="2" presetClass="entr" presetSubtype="12" fill="hold" grpId="0" nodeType="afterEffect">
                                  <p:stCondLst>
                                    <p:cond delay="50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60" dur="75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61" fill="hold">
                            <p:stCondLst>
                              <p:cond delay="12750"/>
                            </p:stCondLst>
                            <p:childTnLst>
                              <p:par>
                                <p:cTn id="62" presetID="2" presetClass="entr" presetSubtype="12" fill="hold" grpId="0" nodeType="afterEffect">
                                  <p:stCondLst>
                                    <p:cond delay="500"/>
                                  </p:stCondLst>
                                  <p:childTnLst>
                                    <p:set>
                                      <p:cBhvr>
                                        <p:cTn id="63" dur="1" fill="hold">
                                          <p:stCondLst>
                                            <p:cond delay="0"/>
                                          </p:stCondLst>
                                        </p:cTn>
                                        <p:tgtEl>
                                          <p:spTgt spid="3">
                                            <p:txEl>
                                              <p:pRg st="9" end="9"/>
                                            </p:txEl>
                                          </p:spTgt>
                                        </p:tgtEl>
                                        <p:attrNameLst>
                                          <p:attrName>style.visibility</p:attrName>
                                        </p:attrNameLst>
                                      </p:cBhvr>
                                      <p:to>
                                        <p:strVal val="visible"/>
                                      </p:to>
                                    </p:set>
                                    <p:anim calcmode="lin" valueType="num">
                                      <p:cBhvr additive="base">
                                        <p:cTn id="64" dur="75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65" dur="75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66" fill="hold">
                            <p:stCondLst>
                              <p:cond delay="14000"/>
                            </p:stCondLst>
                            <p:childTnLst>
                              <p:par>
                                <p:cTn id="67" presetID="2" presetClass="entr" presetSubtype="6" fill="hold" nodeType="afterEffect">
                                  <p:stCondLst>
                                    <p:cond delay="500"/>
                                  </p:stCondLst>
                                  <p:childTnLst>
                                    <p:set>
                                      <p:cBhvr>
                                        <p:cTn id="68" dur="1" fill="hold">
                                          <p:stCondLst>
                                            <p:cond delay="0"/>
                                          </p:stCondLst>
                                        </p:cTn>
                                        <p:tgtEl>
                                          <p:spTgt spid="4">
                                            <p:txEl>
                                              <p:pRg st="0" end="0"/>
                                            </p:txEl>
                                          </p:spTgt>
                                        </p:tgtEl>
                                        <p:attrNameLst>
                                          <p:attrName>style.visibility</p:attrName>
                                        </p:attrNameLst>
                                      </p:cBhvr>
                                      <p:to>
                                        <p:strVal val="visible"/>
                                      </p:to>
                                    </p:set>
                                    <p:anim calcmode="lin" valueType="num">
                                      <p:cBhvr additive="base">
                                        <p:cTn id="69"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70" dur="75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71" fill="hold">
                            <p:stCondLst>
                              <p:cond delay="15250"/>
                            </p:stCondLst>
                            <p:childTnLst>
                              <p:par>
                                <p:cTn id="72" presetID="2" presetClass="entr" presetSubtype="6" fill="hold" nodeType="afterEffect">
                                  <p:stCondLst>
                                    <p:cond delay="500"/>
                                  </p:stCondLst>
                                  <p:childTnLst>
                                    <p:set>
                                      <p:cBhvr>
                                        <p:cTn id="73" dur="1" fill="hold">
                                          <p:stCondLst>
                                            <p:cond delay="0"/>
                                          </p:stCondLst>
                                        </p:cTn>
                                        <p:tgtEl>
                                          <p:spTgt spid="4">
                                            <p:txEl>
                                              <p:pRg st="1" end="1"/>
                                            </p:txEl>
                                          </p:spTgt>
                                        </p:tgtEl>
                                        <p:attrNameLst>
                                          <p:attrName>style.visibility</p:attrName>
                                        </p:attrNameLst>
                                      </p:cBhvr>
                                      <p:to>
                                        <p:strVal val="visible"/>
                                      </p:to>
                                    </p:set>
                                    <p:anim calcmode="lin" valueType="num">
                                      <p:cBhvr additive="base">
                                        <p:cTn id="74" dur="75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75" dur="75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76" fill="hold">
                            <p:stCondLst>
                              <p:cond delay="16500"/>
                            </p:stCondLst>
                            <p:childTnLst>
                              <p:par>
                                <p:cTn id="77" presetID="2" presetClass="entr" presetSubtype="6" fill="hold" nodeType="afterEffect">
                                  <p:stCondLst>
                                    <p:cond delay="500"/>
                                  </p:stCondLst>
                                  <p:childTnLst>
                                    <p:set>
                                      <p:cBhvr>
                                        <p:cTn id="78" dur="1" fill="hold">
                                          <p:stCondLst>
                                            <p:cond delay="0"/>
                                          </p:stCondLst>
                                        </p:cTn>
                                        <p:tgtEl>
                                          <p:spTgt spid="4">
                                            <p:txEl>
                                              <p:pRg st="2" end="2"/>
                                            </p:txEl>
                                          </p:spTgt>
                                        </p:tgtEl>
                                        <p:attrNameLst>
                                          <p:attrName>style.visibility</p:attrName>
                                        </p:attrNameLst>
                                      </p:cBhvr>
                                      <p:to>
                                        <p:strVal val="visible"/>
                                      </p:to>
                                    </p:set>
                                    <p:anim calcmode="lin" valueType="num">
                                      <p:cBhvr additive="base">
                                        <p:cTn id="79"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80"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81" fill="hold">
                            <p:stCondLst>
                              <p:cond delay="17750"/>
                            </p:stCondLst>
                            <p:childTnLst>
                              <p:par>
                                <p:cTn id="82" presetID="2" presetClass="entr" presetSubtype="6" fill="hold" nodeType="afterEffect">
                                  <p:stCondLst>
                                    <p:cond delay="500"/>
                                  </p:stCondLst>
                                  <p:childTnLst>
                                    <p:set>
                                      <p:cBhvr>
                                        <p:cTn id="83" dur="1" fill="hold">
                                          <p:stCondLst>
                                            <p:cond delay="0"/>
                                          </p:stCondLst>
                                        </p:cTn>
                                        <p:tgtEl>
                                          <p:spTgt spid="4">
                                            <p:txEl>
                                              <p:pRg st="3" end="3"/>
                                            </p:txEl>
                                          </p:spTgt>
                                        </p:tgtEl>
                                        <p:attrNameLst>
                                          <p:attrName>style.visibility</p:attrName>
                                        </p:attrNameLst>
                                      </p:cBhvr>
                                      <p:to>
                                        <p:strVal val="visible"/>
                                      </p:to>
                                    </p:set>
                                    <p:anim calcmode="lin" valueType="num">
                                      <p:cBhvr additive="base">
                                        <p:cTn id="84"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85"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86" fill="hold">
                            <p:stCondLst>
                              <p:cond delay="19000"/>
                            </p:stCondLst>
                            <p:childTnLst>
                              <p:par>
                                <p:cTn id="87" presetID="2" presetClass="entr" presetSubtype="6" fill="hold" nodeType="afterEffect">
                                  <p:stCondLst>
                                    <p:cond delay="500"/>
                                  </p:stCondLst>
                                  <p:childTnLst>
                                    <p:set>
                                      <p:cBhvr>
                                        <p:cTn id="88" dur="1" fill="hold">
                                          <p:stCondLst>
                                            <p:cond delay="0"/>
                                          </p:stCondLst>
                                        </p:cTn>
                                        <p:tgtEl>
                                          <p:spTgt spid="4">
                                            <p:txEl>
                                              <p:pRg st="4" end="4"/>
                                            </p:txEl>
                                          </p:spTgt>
                                        </p:tgtEl>
                                        <p:attrNameLst>
                                          <p:attrName>style.visibility</p:attrName>
                                        </p:attrNameLst>
                                      </p:cBhvr>
                                      <p:to>
                                        <p:strVal val="visible"/>
                                      </p:to>
                                    </p:set>
                                    <p:anim calcmode="lin" valueType="num">
                                      <p:cBhvr additive="base">
                                        <p:cTn id="89" dur="75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90" dur="75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91" fill="hold">
                            <p:stCondLst>
                              <p:cond delay="20250"/>
                            </p:stCondLst>
                            <p:childTnLst>
                              <p:par>
                                <p:cTn id="92" presetID="53" presetClass="entr" presetSubtype="16" fill="hold" nodeType="afterEffect">
                                  <p:stCondLst>
                                    <p:cond delay="0"/>
                                  </p:stCondLst>
                                  <p:childTnLst>
                                    <p:set>
                                      <p:cBhvr>
                                        <p:cTn id="93" dur="1" fill="hold">
                                          <p:stCondLst>
                                            <p:cond delay="0"/>
                                          </p:stCondLst>
                                        </p:cTn>
                                        <p:tgtEl>
                                          <p:spTgt spid="5">
                                            <p:txEl>
                                              <p:pRg st="0" end="0"/>
                                            </p:txEl>
                                          </p:spTgt>
                                        </p:tgtEl>
                                        <p:attrNameLst>
                                          <p:attrName>style.visibility</p:attrName>
                                        </p:attrNameLst>
                                      </p:cBhvr>
                                      <p:to>
                                        <p:strVal val="visible"/>
                                      </p:to>
                                    </p:set>
                                    <p:anim calcmode="lin" valueType="num">
                                      <p:cBhvr>
                                        <p:cTn id="9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9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6"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E39355-CB97-4D46-8180-1BB6D9EF6450}"/>
              </a:ext>
            </a:extLst>
          </p:cNvPr>
          <p:cNvSpPr>
            <a:spLocks noGrp="1"/>
          </p:cNvSpPr>
          <p:nvPr>
            <p:ph type="title"/>
          </p:nvPr>
        </p:nvSpPr>
        <p:spPr/>
        <p:txBody>
          <a:bodyPr/>
          <a:lstStyle/>
          <a:p>
            <a:pPr algn="ctr"/>
            <a:r>
              <a:rPr lang="en-GB" b="1" dirty="0" smtClean="0">
                <a:solidFill>
                  <a:srgbClr val="C00000"/>
                </a:solidFill>
                <a:latin typeface="Palatino Linotype" panose="02040502050505030304" pitchFamily="18" charset="0"/>
              </a:rPr>
              <a:t>NEW RETURNS</a:t>
            </a:r>
            <a:endParaRPr lang="en-GB" b="1" dirty="0">
              <a:solidFill>
                <a:srgbClr val="C00000"/>
              </a:solidFill>
              <a:latin typeface="Palatino Linotype" panose="02040502050505030304" pitchFamily="18" charset="0"/>
            </a:endParaRPr>
          </a:p>
        </p:txBody>
      </p:sp>
      <p:sp>
        <p:nvSpPr>
          <p:cNvPr id="3" name="Text Placeholder 2">
            <a:extLst>
              <a:ext uri="{FF2B5EF4-FFF2-40B4-BE49-F238E27FC236}">
                <a16:creationId xmlns="" xmlns:a16="http://schemas.microsoft.com/office/drawing/2014/main" id="{17242A3C-6599-4D86-9BB8-C28E0311B2EA}"/>
              </a:ext>
            </a:extLst>
          </p:cNvPr>
          <p:cNvSpPr>
            <a:spLocks noGrp="1"/>
          </p:cNvSpPr>
          <p:nvPr>
            <p:ph type="body" idx="1"/>
          </p:nvPr>
        </p:nvSpPr>
        <p:spPr/>
        <p:txBody>
          <a:bodyPr>
            <a:normAutofit/>
          </a:bodyPr>
          <a:lstStyle/>
          <a:p>
            <a:r>
              <a:rPr lang="en-GB" sz="3200" b="1" u="sng" dirty="0" smtClean="0">
                <a:solidFill>
                  <a:srgbClr val="C00000"/>
                </a:solidFill>
                <a:latin typeface="Palatino Linotype" panose="02040502050505030304" pitchFamily="18" charset="0"/>
              </a:rPr>
              <a:t>SAHAJ</a:t>
            </a:r>
            <a:endParaRPr lang="en-GB" sz="3200" b="1" u="sng" dirty="0">
              <a:solidFill>
                <a:srgbClr val="C00000"/>
              </a:solidFill>
              <a:latin typeface="Palatino Linotype" panose="02040502050505030304" pitchFamily="18" charset="0"/>
            </a:endParaRPr>
          </a:p>
        </p:txBody>
      </p:sp>
      <p:sp>
        <p:nvSpPr>
          <p:cNvPr id="4" name="Content Placeholder 3">
            <a:extLst>
              <a:ext uri="{FF2B5EF4-FFF2-40B4-BE49-F238E27FC236}">
                <a16:creationId xmlns="" xmlns:a16="http://schemas.microsoft.com/office/drawing/2014/main" id="{2419CCFE-5A93-4C8A-B63A-9F8C962D6BF9}"/>
              </a:ext>
            </a:extLst>
          </p:cNvPr>
          <p:cNvSpPr>
            <a:spLocks noGrp="1"/>
          </p:cNvSpPr>
          <p:nvPr>
            <p:ph sz="half" idx="2"/>
          </p:nvPr>
        </p:nvSpPr>
        <p:spPr>
          <a:xfrm>
            <a:off x="1066800" y="3154828"/>
            <a:ext cx="4754880" cy="2470526"/>
          </a:xfrm>
        </p:spPr>
        <p:txBody>
          <a:bodyPr/>
          <a:lstStyle/>
          <a:p>
            <a:r>
              <a:rPr lang="en-US" sz="2000" b="1" dirty="0">
                <a:solidFill>
                  <a:schemeClr val="bg1">
                    <a:lumMod val="50000"/>
                  </a:schemeClr>
                </a:solidFill>
                <a:latin typeface="Palatino Linotype" panose="02040502050505030304" pitchFamily="18" charset="0"/>
              </a:rPr>
              <a:t>GST - RET - 02</a:t>
            </a:r>
          </a:p>
          <a:p>
            <a:r>
              <a:rPr lang="en-US" sz="2000" b="1" dirty="0">
                <a:solidFill>
                  <a:schemeClr val="bg1">
                    <a:lumMod val="50000"/>
                  </a:schemeClr>
                </a:solidFill>
                <a:latin typeface="Palatino Linotype" panose="02040502050505030304" pitchFamily="18" charset="0"/>
              </a:rPr>
              <a:t>For STP with only </a:t>
            </a:r>
            <a:r>
              <a:rPr lang="en-US" sz="2000" b="1" dirty="0" smtClean="0">
                <a:solidFill>
                  <a:schemeClr val="bg1">
                    <a:lumMod val="50000"/>
                  </a:schemeClr>
                </a:solidFill>
                <a:latin typeface="Palatino Linotype" panose="02040502050505030304" pitchFamily="18" charset="0"/>
              </a:rPr>
              <a:t>B2C </a:t>
            </a:r>
            <a:r>
              <a:rPr lang="en-US" sz="2000" b="1" dirty="0">
                <a:solidFill>
                  <a:schemeClr val="bg1">
                    <a:lumMod val="50000"/>
                  </a:schemeClr>
                </a:solidFill>
                <a:latin typeface="Palatino Linotype" panose="02040502050505030304" pitchFamily="18" charset="0"/>
              </a:rPr>
              <a:t>transactions</a:t>
            </a:r>
          </a:p>
          <a:p>
            <a:r>
              <a:rPr lang="en-US" sz="2000" b="1" dirty="0">
                <a:solidFill>
                  <a:schemeClr val="bg1">
                    <a:lumMod val="50000"/>
                  </a:schemeClr>
                </a:solidFill>
                <a:latin typeface="Palatino Linotype" panose="02040502050505030304" pitchFamily="18" charset="0"/>
              </a:rPr>
              <a:t>Quarterly returns (25th)</a:t>
            </a:r>
          </a:p>
          <a:p>
            <a:r>
              <a:rPr lang="en-US" sz="2000" b="1" dirty="0">
                <a:solidFill>
                  <a:schemeClr val="bg1">
                    <a:lumMod val="50000"/>
                  </a:schemeClr>
                </a:solidFill>
                <a:latin typeface="Palatino Linotype" panose="02040502050505030304" pitchFamily="18" charset="0"/>
              </a:rPr>
              <a:t>Annexures ANX-01 &amp; ANX-02</a:t>
            </a:r>
          </a:p>
          <a:p>
            <a:r>
              <a:rPr lang="en-US" sz="2000" b="1" dirty="0">
                <a:solidFill>
                  <a:schemeClr val="bg1">
                    <a:lumMod val="50000"/>
                  </a:schemeClr>
                </a:solidFill>
                <a:latin typeface="Palatino Linotype" panose="02040502050505030304" pitchFamily="18" charset="0"/>
              </a:rPr>
              <a:t>Amendments ANX-1A &amp; </a:t>
            </a:r>
            <a:r>
              <a:rPr lang="en-US" sz="2000" b="1" dirty="0" smtClean="0">
                <a:solidFill>
                  <a:schemeClr val="bg1">
                    <a:lumMod val="50000"/>
                  </a:schemeClr>
                </a:solidFill>
                <a:latin typeface="Palatino Linotype" panose="02040502050505030304" pitchFamily="18" charset="0"/>
              </a:rPr>
              <a:t>ANX-2A</a:t>
            </a:r>
            <a:endParaRPr lang="en-US" sz="2000" b="1" dirty="0">
              <a:solidFill>
                <a:schemeClr val="bg1">
                  <a:lumMod val="50000"/>
                </a:schemeClr>
              </a:solidFill>
              <a:latin typeface="Palatino Linotype" panose="02040502050505030304" pitchFamily="18" charset="0"/>
            </a:endParaRPr>
          </a:p>
        </p:txBody>
      </p:sp>
      <p:sp>
        <p:nvSpPr>
          <p:cNvPr id="5" name="Text Placeholder 4">
            <a:extLst>
              <a:ext uri="{FF2B5EF4-FFF2-40B4-BE49-F238E27FC236}">
                <a16:creationId xmlns="" xmlns:a16="http://schemas.microsoft.com/office/drawing/2014/main" id="{972F43C1-8FF8-4FC1-B118-FDDA6F626990}"/>
              </a:ext>
            </a:extLst>
          </p:cNvPr>
          <p:cNvSpPr>
            <a:spLocks noGrp="1"/>
          </p:cNvSpPr>
          <p:nvPr>
            <p:ph type="body" sz="quarter" idx="3"/>
          </p:nvPr>
        </p:nvSpPr>
        <p:spPr/>
        <p:txBody>
          <a:bodyPr>
            <a:normAutofit/>
          </a:bodyPr>
          <a:lstStyle/>
          <a:p>
            <a:r>
              <a:rPr lang="en-GB" sz="3200" b="1" u="sng" dirty="0" smtClean="0">
                <a:solidFill>
                  <a:srgbClr val="C00000"/>
                </a:solidFill>
                <a:latin typeface="Palatino Linotype" panose="02040502050505030304" pitchFamily="18" charset="0"/>
              </a:rPr>
              <a:t>SUGAM</a:t>
            </a:r>
            <a:endParaRPr lang="en-GB" sz="3200" b="1" u="sng" dirty="0">
              <a:solidFill>
                <a:srgbClr val="C00000"/>
              </a:solidFill>
              <a:latin typeface="Palatino Linotype" panose="02040502050505030304" pitchFamily="18" charset="0"/>
            </a:endParaRPr>
          </a:p>
        </p:txBody>
      </p:sp>
      <p:sp>
        <p:nvSpPr>
          <p:cNvPr id="6" name="Content Placeholder 5">
            <a:extLst>
              <a:ext uri="{FF2B5EF4-FFF2-40B4-BE49-F238E27FC236}">
                <a16:creationId xmlns="" xmlns:a16="http://schemas.microsoft.com/office/drawing/2014/main" id="{0EDE5312-7FCA-41B2-A571-436DDDC64006}"/>
              </a:ext>
            </a:extLst>
          </p:cNvPr>
          <p:cNvSpPr>
            <a:spLocks noGrp="1"/>
          </p:cNvSpPr>
          <p:nvPr>
            <p:ph sz="quarter" idx="4"/>
          </p:nvPr>
        </p:nvSpPr>
        <p:spPr>
          <a:xfrm>
            <a:off x="6449568" y="3154828"/>
            <a:ext cx="4754880" cy="2263654"/>
          </a:xfrm>
        </p:spPr>
        <p:txBody>
          <a:bodyPr>
            <a:normAutofit/>
          </a:bodyPr>
          <a:lstStyle/>
          <a:p>
            <a:r>
              <a:rPr lang="en-US" sz="2000" b="1" dirty="0" smtClean="0">
                <a:solidFill>
                  <a:schemeClr val="bg1">
                    <a:lumMod val="50000"/>
                  </a:schemeClr>
                </a:solidFill>
                <a:latin typeface="Palatino Linotype" panose="02040502050505030304" pitchFamily="18" charset="0"/>
              </a:rPr>
              <a:t>GST - RET - 03</a:t>
            </a:r>
          </a:p>
          <a:p>
            <a:r>
              <a:rPr lang="en-US" sz="2000" b="1" dirty="0" smtClean="0">
                <a:solidFill>
                  <a:schemeClr val="bg1">
                    <a:lumMod val="50000"/>
                  </a:schemeClr>
                </a:solidFill>
                <a:latin typeface="Palatino Linotype" panose="02040502050505030304" pitchFamily="18" charset="0"/>
              </a:rPr>
              <a:t>For </a:t>
            </a:r>
            <a:r>
              <a:rPr lang="en-US" sz="2000" b="1" dirty="0">
                <a:solidFill>
                  <a:schemeClr val="bg1">
                    <a:lumMod val="50000"/>
                  </a:schemeClr>
                </a:solidFill>
                <a:latin typeface="Palatino Linotype" panose="02040502050505030304" pitchFamily="18" charset="0"/>
              </a:rPr>
              <a:t>STP with </a:t>
            </a:r>
            <a:r>
              <a:rPr lang="en-US" sz="2000" b="1" dirty="0" smtClean="0">
                <a:solidFill>
                  <a:schemeClr val="bg1">
                    <a:lumMod val="50000"/>
                  </a:schemeClr>
                </a:solidFill>
                <a:latin typeface="Palatino Linotype" panose="02040502050505030304" pitchFamily="18" charset="0"/>
              </a:rPr>
              <a:t>B2B </a:t>
            </a:r>
            <a:r>
              <a:rPr lang="en-US" sz="2000" b="1" dirty="0">
                <a:solidFill>
                  <a:schemeClr val="bg1">
                    <a:lumMod val="50000"/>
                  </a:schemeClr>
                </a:solidFill>
                <a:latin typeface="Palatino Linotype" panose="02040502050505030304" pitchFamily="18" charset="0"/>
              </a:rPr>
              <a:t>&amp; B2C transactions</a:t>
            </a:r>
          </a:p>
          <a:p>
            <a:r>
              <a:rPr lang="en-US" sz="2000" b="1" dirty="0">
                <a:solidFill>
                  <a:schemeClr val="bg1">
                    <a:lumMod val="50000"/>
                  </a:schemeClr>
                </a:solidFill>
                <a:latin typeface="Palatino Linotype" panose="02040502050505030304" pitchFamily="18" charset="0"/>
              </a:rPr>
              <a:t>Quarterly returns (25th)</a:t>
            </a:r>
          </a:p>
          <a:p>
            <a:r>
              <a:rPr lang="en-US" sz="2000" b="1" dirty="0">
                <a:solidFill>
                  <a:schemeClr val="bg1">
                    <a:lumMod val="50000"/>
                  </a:schemeClr>
                </a:solidFill>
                <a:latin typeface="Palatino Linotype" panose="02040502050505030304" pitchFamily="18" charset="0"/>
              </a:rPr>
              <a:t>Annexures ANX-01 &amp; ANX-02</a:t>
            </a:r>
          </a:p>
          <a:p>
            <a:r>
              <a:rPr lang="en-US" sz="2000" b="1" dirty="0">
                <a:solidFill>
                  <a:schemeClr val="bg1">
                    <a:lumMod val="50000"/>
                  </a:schemeClr>
                </a:solidFill>
                <a:latin typeface="Palatino Linotype" panose="02040502050505030304" pitchFamily="18" charset="0"/>
              </a:rPr>
              <a:t>Amendments ANX-1A &amp; ANX-2A</a:t>
            </a:r>
          </a:p>
          <a:p>
            <a:endParaRPr lang="en-GB" dirty="0"/>
          </a:p>
        </p:txBody>
      </p:sp>
      <p:sp>
        <p:nvSpPr>
          <p:cNvPr id="7" name="TextBox 6">
            <a:extLst>
              <a:ext uri="{FF2B5EF4-FFF2-40B4-BE49-F238E27FC236}">
                <a16:creationId xmlns=""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9</a:t>
            </a:r>
          </a:p>
        </p:txBody>
      </p:sp>
    </p:spTree>
    <p:extLst>
      <p:ext uri="{BB962C8B-B14F-4D97-AF65-F5344CB8AC3E}">
        <p14:creationId xmlns:p14="http://schemas.microsoft.com/office/powerpoint/2010/main" val="45209102"/>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8" fill="hold" nodeType="afterEffect">
                                  <p:stCondLst>
                                    <p:cond delay="50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2000"/>
                            </p:stCondLst>
                            <p:childTnLst>
                              <p:par>
                                <p:cTn id="16" presetID="2" presetClass="entr" presetSubtype="12" fill="hold" nodeType="afterEffect">
                                  <p:stCondLst>
                                    <p:cond delay="50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75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20" fill="hold">
                            <p:stCondLst>
                              <p:cond delay="3250"/>
                            </p:stCondLst>
                            <p:childTnLst>
                              <p:par>
                                <p:cTn id="21" presetID="2" presetClass="entr" presetSubtype="12" fill="hold" nodeType="afterEffect">
                                  <p:stCondLst>
                                    <p:cond delay="50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additive="base">
                                        <p:cTn id="23" dur="75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25" fill="hold">
                            <p:stCondLst>
                              <p:cond delay="4500"/>
                            </p:stCondLst>
                            <p:childTnLst>
                              <p:par>
                                <p:cTn id="26" presetID="2" presetClass="entr" presetSubtype="12" fill="hold" nodeType="afterEffect">
                                  <p:stCondLst>
                                    <p:cond delay="50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additive="base">
                                        <p:cTn id="28" dur="75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30" fill="hold">
                            <p:stCondLst>
                              <p:cond delay="5750"/>
                            </p:stCondLst>
                            <p:childTnLst>
                              <p:par>
                                <p:cTn id="31" presetID="2" presetClass="entr" presetSubtype="12" fill="hold" nodeType="afterEffect">
                                  <p:stCondLst>
                                    <p:cond delay="500"/>
                                  </p:stCondLst>
                                  <p:childTnLst>
                                    <p:set>
                                      <p:cBhvr>
                                        <p:cTn id="32" dur="1" fill="hold">
                                          <p:stCondLst>
                                            <p:cond delay="0"/>
                                          </p:stCondLst>
                                        </p:cTn>
                                        <p:tgtEl>
                                          <p:spTgt spid="4">
                                            <p:txEl>
                                              <p:pRg st="3" end="3"/>
                                            </p:txEl>
                                          </p:spTgt>
                                        </p:tgtEl>
                                        <p:attrNameLst>
                                          <p:attrName>style.visibility</p:attrName>
                                        </p:attrNameLst>
                                      </p:cBhvr>
                                      <p:to>
                                        <p:strVal val="visible"/>
                                      </p:to>
                                    </p:set>
                                    <p:anim calcmode="lin" valueType="num">
                                      <p:cBhvr additive="base">
                                        <p:cTn id="33" dur="75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35" fill="hold">
                            <p:stCondLst>
                              <p:cond delay="7000"/>
                            </p:stCondLst>
                            <p:childTnLst>
                              <p:par>
                                <p:cTn id="36" presetID="2" presetClass="entr" presetSubtype="12" fill="hold" nodeType="afterEffect">
                                  <p:stCondLst>
                                    <p:cond delay="500"/>
                                  </p:stCondLst>
                                  <p:childTnLst>
                                    <p:set>
                                      <p:cBhvr>
                                        <p:cTn id="37" dur="1" fill="hold">
                                          <p:stCondLst>
                                            <p:cond delay="0"/>
                                          </p:stCondLst>
                                        </p:cTn>
                                        <p:tgtEl>
                                          <p:spTgt spid="4">
                                            <p:txEl>
                                              <p:pRg st="4" end="4"/>
                                            </p:txEl>
                                          </p:spTgt>
                                        </p:tgtEl>
                                        <p:attrNameLst>
                                          <p:attrName>style.visibility</p:attrName>
                                        </p:attrNameLst>
                                      </p:cBhvr>
                                      <p:to>
                                        <p:strVal val="visible"/>
                                      </p:to>
                                    </p:set>
                                    <p:anim calcmode="lin" valueType="num">
                                      <p:cBhvr additive="base">
                                        <p:cTn id="38" dur="75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grpId="0" nodeType="clickEffect">
                                  <p:stCondLst>
                                    <p:cond delay="250"/>
                                  </p:stCondLst>
                                  <p:childTnLst>
                                    <p:set>
                                      <p:cBhvr>
                                        <p:cTn id="43" dur="1" fill="hold">
                                          <p:stCondLst>
                                            <p:cond delay="0"/>
                                          </p:stCondLst>
                                        </p:cTn>
                                        <p:tgtEl>
                                          <p:spTgt spid="5">
                                            <p:txEl>
                                              <p:pRg st="0" end="0"/>
                                            </p:txEl>
                                          </p:spTgt>
                                        </p:tgtEl>
                                        <p:attrNameLst>
                                          <p:attrName>style.visibility</p:attrName>
                                        </p:attrNameLst>
                                      </p:cBhvr>
                                      <p:to>
                                        <p:strVal val="visible"/>
                                      </p:to>
                                    </p:set>
                                    <p:anim calcmode="lin" valueType="num">
                                      <p:cBhvr additive="base">
                                        <p:cTn id="44"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46" fill="hold">
                            <p:stCondLst>
                              <p:cond delay="750"/>
                            </p:stCondLst>
                            <p:childTnLst>
                              <p:par>
                                <p:cTn id="47" presetID="2" presetClass="entr" presetSubtype="6" fill="hold" nodeType="afterEffect">
                                  <p:stCondLst>
                                    <p:cond delay="50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75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50" dur="75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51" fill="hold">
                            <p:stCondLst>
                              <p:cond delay="2000"/>
                            </p:stCondLst>
                            <p:childTnLst>
                              <p:par>
                                <p:cTn id="52" presetID="2" presetClass="entr" presetSubtype="6" fill="hold" nodeType="afterEffect">
                                  <p:stCondLst>
                                    <p:cond delay="500"/>
                                  </p:stCondLst>
                                  <p:childTnLst>
                                    <p:set>
                                      <p:cBhvr>
                                        <p:cTn id="53" dur="1" fill="hold">
                                          <p:stCondLst>
                                            <p:cond delay="0"/>
                                          </p:stCondLst>
                                        </p:cTn>
                                        <p:tgtEl>
                                          <p:spTgt spid="6">
                                            <p:txEl>
                                              <p:pRg st="1" end="1"/>
                                            </p:txEl>
                                          </p:spTgt>
                                        </p:tgtEl>
                                        <p:attrNameLst>
                                          <p:attrName>style.visibility</p:attrName>
                                        </p:attrNameLst>
                                      </p:cBhvr>
                                      <p:to>
                                        <p:strVal val="visible"/>
                                      </p:to>
                                    </p:set>
                                    <p:anim calcmode="lin" valueType="num">
                                      <p:cBhvr additive="base">
                                        <p:cTn id="54" dur="75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55" dur="75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par>
                          <p:cTn id="56" fill="hold">
                            <p:stCondLst>
                              <p:cond delay="3250"/>
                            </p:stCondLst>
                            <p:childTnLst>
                              <p:par>
                                <p:cTn id="57" presetID="2" presetClass="entr" presetSubtype="6" fill="hold" nodeType="afterEffect">
                                  <p:stCondLst>
                                    <p:cond delay="500"/>
                                  </p:stCondLst>
                                  <p:childTnLst>
                                    <p:set>
                                      <p:cBhvr>
                                        <p:cTn id="58" dur="1" fill="hold">
                                          <p:stCondLst>
                                            <p:cond delay="0"/>
                                          </p:stCondLst>
                                        </p:cTn>
                                        <p:tgtEl>
                                          <p:spTgt spid="6">
                                            <p:txEl>
                                              <p:pRg st="2" end="2"/>
                                            </p:txEl>
                                          </p:spTgt>
                                        </p:tgtEl>
                                        <p:attrNameLst>
                                          <p:attrName>style.visibility</p:attrName>
                                        </p:attrNameLst>
                                      </p:cBhvr>
                                      <p:to>
                                        <p:strVal val="visible"/>
                                      </p:to>
                                    </p:set>
                                    <p:anim calcmode="lin" valueType="num">
                                      <p:cBhvr additive="base">
                                        <p:cTn id="59" dur="75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60" dur="75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par>
                          <p:cTn id="61" fill="hold">
                            <p:stCondLst>
                              <p:cond delay="4500"/>
                            </p:stCondLst>
                            <p:childTnLst>
                              <p:par>
                                <p:cTn id="62" presetID="2" presetClass="entr" presetSubtype="6" fill="hold" nodeType="afterEffect">
                                  <p:stCondLst>
                                    <p:cond delay="500"/>
                                  </p:stCondLst>
                                  <p:childTnLst>
                                    <p:set>
                                      <p:cBhvr>
                                        <p:cTn id="63" dur="1" fill="hold">
                                          <p:stCondLst>
                                            <p:cond delay="0"/>
                                          </p:stCondLst>
                                        </p:cTn>
                                        <p:tgtEl>
                                          <p:spTgt spid="6">
                                            <p:txEl>
                                              <p:pRg st="3" end="3"/>
                                            </p:txEl>
                                          </p:spTgt>
                                        </p:tgtEl>
                                        <p:attrNameLst>
                                          <p:attrName>style.visibility</p:attrName>
                                        </p:attrNameLst>
                                      </p:cBhvr>
                                      <p:to>
                                        <p:strVal val="visible"/>
                                      </p:to>
                                    </p:set>
                                    <p:anim calcmode="lin" valueType="num">
                                      <p:cBhvr additive="base">
                                        <p:cTn id="64" dur="75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65" dur="75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par>
                          <p:cTn id="66" fill="hold">
                            <p:stCondLst>
                              <p:cond delay="5750"/>
                            </p:stCondLst>
                            <p:childTnLst>
                              <p:par>
                                <p:cTn id="67" presetID="2" presetClass="entr" presetSubtype="6" fill="hold" nodeType="afterEffect">
                                  <p:stCondLst>
                                    <p:cond delay="500"/>
                                  </p:stCondLst>
                                  <p:childTnLst>
                                    <p:set>
                                      <p:cBhvr>
                                        <p:cTn id="68" dur="1" fill="hold">
                                          <p:stCondLst>
                                            <p:cond delay="0"/>
                                          </p:stCondLst>
                                        </p:cTn>
                                        <p:tgtEl>
                                          <p:spTgt spid="6">
                                            <p:txEl>
                                              <p:pRg st="4" end="4"/>
                                            </p:txEl>
                                          </p:spTgt>
                                        </p:tgtEl>
                                        <p:attrNameLst>
                                          <p:attrName>style.visibility</p:attrName>
                                        </p:attrNameLst>
                                      </p:cBhvr>
                                      <p:to>
                                        <p:strVal val="visible"/>
                                      </p:to>
                                    </p:set>
                                    <p:anim calcmode="lin" valueType="num">
                                      <p:cBhvr additive="base">
                                        <p:cTn id="69" dur="750" fill="hold"/>
                                        <p:tgtEl>
                                          <p:spTgt spid="6">
                                            <p:txEl>
                                              <p:pRg st="4" end="4"/>
                                            </p:txEl>
                                          </p:spTgt>
                                        </p:tgtEl>
                                        <p:attrNameLst>
                                          <p:attrName>ppt_x</p:attrName>
                                        </p:attrNameLst>
                                      </p:cBhvr>
                                      <p:tavLst>
                                        <p:tav tm="0">
                                          <p:val>
                                            <p:strVal val="1+#ppt_w/2"/>
                                          </p:val>
                                        </p:tav>
                                        <p:tav tm="100000">
                                          <p:val>
                                            <p:strVal val="#ppt_x"/>
                                          </p:val>
                                        </p:tav>
                                      </p:tavLst>
                                    </p:anim>
                                    <p:anim calcmode="lin" valueType="num">
                                      <p:cBhvr additive="base">
                                        <p:cTn id="70" dur="75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par>
                          <p:cTn id="71" fill="hold">
                            <p:stCondLst>
                              <p:cond delay="7000"/>
                            </p:stCondLst>
                            <p:childTnLst>
                              <p:par>
                                <p:cTn id="72" presetID="53" presetClass="entr" presetSubtype="16" fill="hold" grpId="0" nodeType="afterEffect">
                                  <p:stCondLst>
                                    <p:cond delay="0"/>
                                  </p:stCondLst>
                                  <p:childTnLst>
                                    <p:set>
                                      <p:cBhvr>
                                        <p:cTn id="73" dur="1" fill="hold">
                                          <p:stCondLst>
                                            <p:cond delay="0"/>
                                          </p:stCondLst>
                                        </p:cTn>
                                        <p:tgtEl>
                                          <p:spTgt spid="7"/>
                                        </p:tgtEl>
                                        <p:attrNameLst>
                                          <p:attrName>style.visibility</p:attrName>
                                        </p:attrNameLst>
                                      </p:cBhvr>
                                      <p:to>
                                        <p:strVal val="visible"/>
                                      </p:to>
                                    </p:set>
                                    <p:anim calcmode="lin" valueType="num">
                                      <p:cBhvr>
                                        <p:cTn id="74" dur="500" fill="hold"/>
                                        <p:tgtEl>
                                          <p:spTgt spid="7"/>
                                        </p:tgtEl>
                                        <p:attrNameLst>
                                          <p:attrName>ppt_w</p:attrName>
                                        </p:attrNameLst>
                                      </p:cBhvr>
                                      <p:tavLst>
                                        <p:tav tm="0">
                                          <p:val>
                                            <p:fltVal val="0"/>
                                          </p:val>
                                        </p:tav>
                                        <p:tav tm="100000">
                                          <p:val>
                                            <p:strVal val="#ppt_w"/>
                                          </p:val>
                                        </p:tav>
                                      </p:tavLst>
                                    </p:anim>
                                    <p:anim calcmode="lin" valueType="num">
                                      <p:cBhvr>
                                        <p:cTn id="75" dur="500" fill="hold"/>
                                        <p:tgtEl>
                                          <p:spTgt spid="7"/>
                                        </p:tgtEl>
                                        <p:attrNameLst>
                                          <p:attrName>ppt_h</p:attrName>
                                        </p:attrNameLst>
                                      </p:cBhvr>
                                      <p:tavLst>
                                        <p:tav tm="0">
                                          <p:val>
                                            <p:fltVal val="0"/>
                                          </p:val>
                                        </p:tav>
                                        <p:tav tm="100000">
                                          <p:val>
                                            <p:strVal val="#ppt_h"/>
                                          </p:val>
                                        </p:tav>
                                      </p:tavLst>
                                    </p:anim>
                                    <p:animEffect transition="in" filter="fade">
                                      <p:cBhvr>
                                        <p:cTn id="76" dur="500"/>
                                        <p:tgtEl>
                                          <p:spTgt spid="7"/>
                                        </p:tgtEl>
                                      </p:cBhvr>
                                    </p:animEffect>
                                  </p:childTnLst>
                                </p:cTn>
                              </p:par>
                            </p:childTnLst>
                          </p:cTn>
                        </p:par>
                        <p:par>
                          <p:cTn id="77" fill="hold">
                            <p:stCondLst>
                              <p:cond delay="7500"/>
                            </p:stCondLst>
                            <p:childTnLst>
                              <p:par>
                                <p:cTn id="78" presetID="53" presetClass="entr" presetSubtype="16" fill="hold" nodeType="afterEffect">
                                  <p:stCondLst>
                                    <p:cond delay="0"/>
                                  </p:stCondLst>
                                  <p:childTnLst>
                                    <p:set>
                                      <p:cBhvr>
                                        <p:cTn id="79" dur="1" fill="hold">
                                          <p:stCondLst>
                                            <p:cond delay="0"/>
                                          </p:stCondLst>
                                        </p:cTn>
                                        <p:tgtEl>
                                          <p:spTgt spid="7">
                                            <p:txEl>
                                              <p:pRg st="0" end="0"/>
                                            </p:txEl>
                                          </p:spTgt>
                                        </p:tgtEl>
                                        <p:attrNameLst>
                                          <p:attrName>style.visibility</p:attrName>
                                        </p:attrNameLst>
                                      </p:cBhvr>
                                      <p:to>
                                        <p:strVal val="visible"/>
                                      </p:to>
                                    </p:set>
                                    <p:anim calcmode="lin" valueType="num">
                                      <p:cBhvr>
                                        <p:cTn id="80"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1"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8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272</TotalTime>
  <Words>1435</Words>
  <Application>Microsoft Office PowerPoint</Application>
  <PresentationFormat>Widescreen</PresentationFormat>
  <Paragraphs>190</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Century Gothic</vt:lpstr>
      <vt:lpstr>Garamond</vt:lpstr>
      <vt:lpstr>Palatino Linotype</vt:lpstr>
      <vt:lpstr>Savon</vt:lpstr>
      <vt:lpstr>New  gst  returns &amp; E - INVOICES</vt:lpstr>
      <vt:lpstr>Which is the most valuable negotiable instrument today???</vt:lpstr>
      <vt:lpstr>NEW RETURNS</vt:lpstr>
      <vt:lpstr>NEW RETURNS…</vt:lpstr>
      <vt:lpstr>NEW RETURNS…</vt:lpstr>
      <vt:lpstr>LARGE TAX PAYERS…</vt:lpstr>
      <vt:lpstr>SMALL TAX PAYERS…</vt:lpstr>
      <vt:lpstr>NORMAL  RETURNS…</vt:lpstr>
      <vt:lpstr>NEW RETURNS</vt:lpstr>
      <vt:lpstr>MISCELLANEA…</vt:lpstr>
      <vt:lpstr>ADVANTAGES…</vt:lpstr>
      <vt:lpstr>GST - ANX - 1</vt:lpstr>
      <vt:lpstr>GST - ANX - 2</vt:lpstr>
      <vt:lpstr>E - invoicing</vt:lpstr>
      <vt:lpstr>E - INVOICING…</vt:lpstr>
      <vt:lpstr>E - INVOICING…</vt:lpstr>
      <vt:lpstr>E - INVOICING…</vt:lpstr>
      <vt:lpstr>E - INVOICING…</vt:lpstr>
      <vt:lpstr>E - INVOICING…</vt:lpstr>
      <vt:lpstr>MISCELLANEA…</vt:lpstr>
      <vt:lpstr>ADVANTAGES…</vt:lpstr>
      <vt:lpstr>And the correct answer is…  </vt:lpstr>
      <vt:lpstr>The end</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Jaikumar Seetharaman</dc:creator>
  <cp:lastModifiedBy>Jaikumar Seetharaman</cp:lastModifiedBy>
  <cp:revision>101</cp:revision>
  <dcterms:created xsi:type="dcterms:W3CDTF">2014-09-12T02:12:20Z</dcterms:created>
  <dcterms:modified xsi:type="dcterms:W3CDTF">2020-01-31T12:02:20Z</dcterms:modified>
</cp:coreProperties>
</file>